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6" r:id="rId3"/>
    <p:sldId id="263" r:id="rId4"/>
    <p:sldId id="258" r:id="rId5"/>
    <p:sldId id="259" r:id="rId6"/>
    <p:sldId id="260" r:id="rId7"/>
    <p:sldId id="261" r:id="rId8"/>
    <p:sldId id="262" r:id="rId9"/>
    <p:sldId id="264" r:id="rId10"/>
    <p:sldId id="266" r:id="rId11"/>
    <p:sldId id="267" r:id="rId12"/>
    <p:sldId id="268" r:id="rId13"/>
    <p:sldId id="269" r:id="rId14"/>
    <p:sldId id="272" r:id="rId15"/>
    <p:sldId id="273"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F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BC4D-AF25-41B3-0242-13799F2DCC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1E361C-E3F3-B814-570F-4C0E701C78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0C337F-24BA-CBE2-ADC8-4030F27DED5B}"/>
              </a:ext>
            </a:extLst>
          </p:cNvPr>
          <p:cNvSpPr>
            <a:spLocks noGrp="1"/>
          </p:cNvSpPr>
          <p:nvPr>
            <p:ph type="dt" sz="half" idx="10"/>
          </p:nvPr>
        </p:nvSpPr>
        <p:spPr/>
        <p:txBody>
          <a:bodyPr/>
          <a:lstStyle/>
          <a:p>
            <a:fld id="{7FB11AE6-D08B-4FB3-B499-51473C1B701D}" type="datetimeFigureOut">
              <a:rPr lang="en-US" smtClean="0"/>
              <a:t>7/5/2024</a:t>
            </a:fld>
            <a:endParaRPr lang="en-US"/>
          </a:p>
        </p:txBody>
      </p:sp>
      <p:sp>
        <p:nvSpPr>
          <p:cNvPr id="5" name="Footer Placeholder 4">
            <a:extLst>
              <a:ext uri="{FF2B5EF4-FFF2-40B4-BE49-F238E27FC236}">
                <a16:creationId xmlns:a16="http://schemas.microsoft.com/office/drawing/2014/main" id="{3840A427-D7E6-EF7F-4761-F883464A1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00705-3F5E-7B41-BCD4-13C0644662DA}"/>
              </a:ext>
            </a:extLst>
          </p:cNvPr>
          <p:cNvSpPr>
            <a:spLocks noGrp="1"/>
          </p:cNvSpPr>
          <p:nvPr>
            <p:ph type="sldNum" sz="quarter" idx="12"/>
          </p:nvPr>
        </p:nvSpPr>
        <p:spPr/>
        <p:txBody>
          <a:bodyPr/>
          <a:lstStyle/>
          <a:p>
            <a:fld id="{F32782F8-9CD8-482E-8A27-7EDF19482863}" type="slidenum">
              <a:rPr lang="en-US" smtClean="0"/>
              <a:t>‹#›</a:t>
            </a:fld>
            <a:endParaRPr lang="en-US"/>
          </a:p>
        </p:txBody>
      </p:sp>
    </p:spTree>
    <p:extLst>
      <p:ext uri="{BB962C8B-B14F-4D97-AF65-F5344CB8AC3E}">
        <p14:creationId xmlns:p14="http://schemas.microsoft.com/office/powerpoint/2010/main" val="3336347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2BE9-2906-1543-619D-29FED57037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951B95-A9C5-9F13-3AD7-E2AEA30C24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2973-5C59-0BD5-2461-7A66C686E3B6}"/>
              </a:ext>
            </a:extLst>
          </p:cNvPr>
          <p:cNvSpPr>
            <a:spLocks noGrp="1"/>
          </p:cNvSpPr>
          <p:nvPr>
            <p:ph type="dt" sz="half" idx="10"/>
          </p:nvPr>
        </p:nvSpPr>
        <p:spPr/>
        <p:txBody>
          <a:bodyPr/>
          <a:lstStyle/>
          <a:p>
            <a:fld id="{7FB11AE6-D08B-4FB3-B499-51473C1B701D}" type="datetimeFigureOut">
              <a:rPr lang="en-US" smtClean="0"/>
              <a:t>7/5/2024</a:t>
            </a:fld>
            <a:endParaRPr lang="en-US"/>
          </a:p>
        </p:txBody>
      </p:sp>
      <p:sp>
        <p:nvSpPr>
          <p:cNvPr id="5" name="Footer Placeholder 4">
            <a:extLst>
              <a:ext uri="{FF2B5EF4-FFF2-40B4-BE49-F238E27FC236}">
                <a16:creationId xmlns:a16="http://schemas.microsoft.com/office/drawing/2014/main" id="{3C14D63B-4EAB-421E-C2F1-5544FF1C07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30025-4C6F-13A1-EDA2-E2406C5D349D}"/>
              </a:ext>
            </a:extLst>
          </p:cNvPr>
          <p:cNvSpPr>
            <a:spLocks noGrp="1"/>
          </p:cNvSpPr>
          <p:nvPr>
            <p:ph type="sldNum" sz="quarter" idx="12"/>
          </p:nvPr>
        </p:nvSpPr>
        <p:spPr/>
        <p:txBody>
          <a:bodyPr/>
          <a:lstStyle/>
          <a:p>
            <a:fld id="{F32782F8-9CD8-482E-8A27-7EDF19482863}" type="slidenum">
              <a:rPr lang="en-US" smtClean="0"/>
              <a:t>‹#›</a:t>
            </a:fld>
            <a:endParaRPr lang="en-US"/>
          </a:p>
        </p:txBody>
      </p:sp>
    </p:spTree>
    <p:extLst>
      <p:ext uri="{BB962C8B-B14F-4D97-AF65-F5344CB8AC3E}">
        <p14:creationId xmlns:p14="http://schemas.microsoft.com/office/powerpoint/2010/main" val="159779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C98ACC-220D-515A-7001-0195CFBF86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923A5B-F657-D1F0-EF60-2AFEBFF9B2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39A97-1825-66C9-A390-79809BCBBB66}"/>
              </a:ext>
            </a:extLst>
          </p:cNvPr>
          <p:cNvSpPr>
            <a:spLocks noGrp="1"/>
          </p:cNvSpPr>
          <p:nvPr>
            <p:ph type="dt" sz="half" idx="10"/>
          </p:nvPr>
        </p:nvSpPr>
        <p:spPr/>
        <p:txBody>
          <a:bodyPr/>
          <a:lstStyle/>
          <a:p>
            <a:fld id="{7FB11AE6-D08B-4FB3-B499-51473C1B701D}" type="datetimeFigureOut">
              <a:rPr lang="en-US" smtClean="0"/>
              <a:t>7/5/2024</a:t>
            </a:fld>
            <a:endParaRPr lang="en-US"/>
          </a:p>
        </p:txBody>
      </p:sp>
      <p:sp>
        <p:nvSpPr>
          <p:cNvPr id="5" name="Footer Placeholder 4">
            <a:extLst>
              <a:ext uri="{FF2B5EF4-FFF2-40B4-BE49-F238E27FC236}">
                <a16:creationId xmlns:a16="http://schemas.microsoft.com/office/drawing/2014/main" id="{B481FC8F-00C7-1F21-7A15-00610C847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4A202-F3D6-6CC8-8A69-B8529BC3EF2D}"/>
              </a:ext>
            </a:extLst>
          </p:cNvPr>
          <p:cNvSpPr>
            <a:spLocks noGrp="1"/>
          </p:cNvSpPr>
          <p:nvPr>
            <p:ph type="sldNum" sz="quarter" idx="12"/>
          </p:nvPr>
        </p:nvSpPr>
        <p:spPr/>
        <p:txBody>
          <a:bodyPr/>
          <a:lstStyle/>
          <a:p>
            <a:fld id="{F32782F8-9CD8-482E-8A27-7EDF19482863}" type="slidenum">
              <a:rPr lang="en-US" smtClean="0"/>
              <a:t>‹#›</a:t>
            </a:fld>
            <a:endParaRPr lang="en-US"/>
          </a:p>
        </p:txBody>
      </p:sp>
    </p:spTree>
    <p:extLst>
      <p:ext uri="{BB962C8B-B14F-4D97-AF65-F5344CB8AC3E}">
        <p14:creationId xmlns:p14="http://schemas.microsoft.com/office/powerpoint/2010/main" val="343734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17E9-2BC0-57D7-0C82-1EB022FB5E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926B9D-8815-C368-CD37-C92229D25A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CBDC8-4930-50D2-DF64-782DA04FE542}"/>
              </a:ext>
            </a:extLst>
          </p:cNvPr>
          <p:cNvSpPr>
            <a:spLocks noGrp="1"/>
          </p:cNvSpPr>
          <p:nvPr>
            <p:ph type="dt" sz="half" idx="10"/>
          </p:nvPr>
        </p:nvSpPr>
        <p:spPr/>
        <p:txBody>
          <a:bodyPr/>
          <a:lstStyle/>
          <a:p>
            <a:fld id="{7FB11AE6-D08B-4FB3-B499-51473C1B701D}" type="datetimeFigureOut">
              <a:rPr lang="en-US" smtClean="0"/>
              <a:t>7/5/2024</a:t>
            </a:fld>
            <a:endParaRPr lang="en-US"/>
          </a:p>
        </p:txBody>
      </p:sp>
      <p:sp>
        <p:nvSpPr>
          <p:cNvPr id="5" name="Footer Placeholder 4">
            <a:extLst>
              <a:ext uri="{FF2B5EF4-FFF2-40B4-BE49-F238E27FC236}">
                <a16:creationId xmlns:a16="http://schemas.microsoft.com/office/drawing/2014/main" id="{2DD43EE5-CE2F-5F5D-A370-157374F985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71A57-147C-0515-DE5B-E4DAD0B08492}"/>
              </a:ext>
            </a:extLst>
          </p:cNvPr>
          <p:cNvSpPr>
            <a:spLocks noGrp="1"/>
          </p:cNvSpPr>
          <p:nvPr>
            <p:ph type="sldNum" sz="quarter" idx="12"/>
          </p:nvPr>
        </p:nvSpPr>
        <p:spPr/>
        <p:txBody>
          <a:bodyPr/>
          <a:lstStyle/>
          <a:p>
            <a:fld id="{F32782F8-9CD8-482E-8A27-7EDF19482863}" type="slidenum">
              <a:rPr lang="en-US" smtClean="0"/>
              <a:t>‹#›</a:t>
            </a:fld>
            <a:endParaRPr lang="en-US"/>
          </a:p>
        </p:txBody>
      </p:sp>
    </p:spTree>
    <p:extLst>
      <p:ext uri="{BB962C8B-B14F-4D97-AF65-F5344CB8AC3E}">
        <p14:creationId xmlns:p14="http://schemas.microsoft.com/office/powerpoint/2010/main" val="2170517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E887-EBB2-1CDC-CFFC-8B42E0726B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6D0625-3980-C0F4-5481-3BD7CB459C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0A542E-93F7-84A8-F4C5-3D4B84B2CDB6}"/>
              </a:ext>
            </a:extLst>
          </p:cNvPr>
          <p:cNvSpPr>
            <a:spLocks noGrp="1"/>
          </p:cNvSpPr>
          <p:nvPr>
            <p:ph type="dt" sz="half" idx="10"/>
          </p:nvPr>
        </p:nvSpPr>
        <p:spPr/>
        <p:txBody>
          <a:bodyPr/>
          <a:lstStyle/>
          <a:p>
            <a:fld id="{7FB11AE6-D08B-4FB3-B499-51473C1B701D}" type="datetimeFigureOut">
              <a:rPr lang="en-US" smtClean="0"/>
              <a:t>7/5/2024</a:t>
            </a:fld>
            <a:endParaRPr lang="en-US"/>
          </a:p>
        </p:txBody>
      </p:sp>
      <p:sp>
        <p:nvSpPr>
          <p:cNvPr id="5" name="Footer Placeholder 4">
            <a:extLst>
              <a:ext uri="{FF2B5EF4-FFF2-40B4-BE49-F238E27FC236}">
                <a16:creationId xmlns:a16="http://schemas.microsoft.com/office/drawing/2014/main" id="{00149741-FC11-D7C8-C93C-8E4252894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4921D-BC88-50E7-1F44-FBF078EFACD2}"/>
              </a:ext>
            </a:extLst>
          </p:cNvPr>
          <p:cNvSpPr>
            <a:spLocks noGrp="1"/>
          </p:cNvSpPr>
          <p:nvPr>
            <p:ph type="sldNum" sz="quarter" idx="12"/>
          </p:nvPr>
        </p:nvSpPr>
        <p:spPr/>
        <p:txBody>
          <a:bodyPr/>
          <a:lstStyle/>
          <a:p>
            <a:fld id="{F32782F8-9CD8-482E-8A27-7EDF19482863}" type="slidenum">
              <a:rPr lang="en-US" smtClean="0"/>
              <a:t>‹#›</a:t>
            </a:fld>
            <a:endParaRPr lang="en-US"/>
          </a:p>
        </p:txBody>
      </p:sp>
    </p:spTree>
    <p:extLst>
      <p:ext uri="{BB962C8B-B14F-4D97-AF65-F5344CB8AC3E}">
        <p14:creationId xmlns:p14="http://schemas.microsoft.com/office/powerpoint/2010/main" val="3554517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3A4D-1A99-753A-98AF-3F61F32C0D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4B028E-8AC0-EC7F-48AD-C3DF2164A1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771F2-2AF9-E10F-F05F-B8EACBE0AE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85B4B-C5D4-146A-505D-F25A71F24424}"/>
              </a:ext>
            </a:extLst>
          </p:cNvPr>
          <p:cNvSpPr>
            <a:spLocks noGrp="1"/>
          </p:cNvSpPr>
          <p:nvPr>
            <p:ph type="dt" sz="half" idx="10"/>
          </p:nvPr>
        </p:nvSpPr>
        <p:spPr/>
        <p:txBody>
          <a:bodyPr/>
          <a:lstStyle/>
          <a:p>
            <a:fld id="{7FB11AE6-D08B-4FB3-B499-51473C1B701D}" type="datetimeFigureOut">
              <a:rPr lang="en-US" smtClean="0"/>
              <a:t>7/5/2024</a:t>
            </a:fld>
            <a:endParaRPr lang="en-US"/>
          </a:p>
        </p:txBody>
      </p:sp>
      <p:sp>
        <p:nvSpPr>
          <p:cNvPr id="6" name="Footer Placeholder 5">
            <a:extLst>
              <a:ext uri="{FF2B5EF4-FFF2-40B4-BE49-F238E27FC236}">
                <a16:creationId xmlns:a16="http://schemas.microsoft.com/office/drawing/2014/main" id="{A4992648-5C6E-60FE-2CA3-0A04EBFDD8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19353-00F2-D0E1-937B-C3446B2D9A2C}"/>
              </a:ext>
            </a:extLst>
          </p:cNvPr>
          <p:cNvSpPr>
            <a:spLocks noGrp="1"/>
          </p:cNvSpPr>
          <p:nvPr>
            <p:ph type="sldNum" sz="quarter" idx="12"/>
          </p:nvPr>
        </p:nvSpPr>
        <p:spPr/>
        <p:txBody>
          <a:bodyPr/>
          <a:lstStyle/>
          <a:p>
            <a:fld id="{F32782F8-9CD8-482E-8A27-7EDF19482863}" type="slidenum">
              <a:rPr lang="en-US" smtClean="0"/>
              <a:t>‹#›</a:t>
            </a:fld>
            <a:endParaRPr lang="en-US"/>
          </a:p>
        </p:txBody>
      </p:sp>
    </p:spTree>
    <p:extLst>
      <p:ext uri="{BB962C8B-B14F-4D97-AF65-F5344CB8AC3E}">
        <p14:creationId xmlns:p14="http://schemas.microsoft.com/office/powerpoint/2010/main" val="2626359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487F-2963-D5D6-9667-F8DFC9931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AEB69A-F0F8-8DF0-34F8-1D47773BC8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08C1CB-FEFC-C751-DFDB-3982E2C6FE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DBC067-FA4F-C86C-A225-43F6ACE81D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E2D13-3428-91AD-E411-A0357403B1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D8A4C7-3362-EB44-E8B4-FE68F985A7A7}"/>
              </a:ext>
            </a:extLst>
          </p:cNvPr>
          <p:cNvSpPr>
            <a:spLocks noGrp="1"/>
          </p:cNvSpPr>
          <p:nvPr>
            <p:ph type="dt" sz="half" idx="10"/>
          </p:nvPr>
        </p:nvSpPr>
        <p:spPr/>
        <p:txBody>
          <a:bodyPr/>
          <a:lstStyle/>
          <a:p>
            <a:fld id="{7FB11AE6-D08B-4FB3-B499-51473C1B701D}" type="datetimeFigureOut">
              <a:rPr lang="en-US" smtClean="0"/>
              <a:t>7/5/2024</a:t>
            </a:fld>
            <a:endParaRPr lang="en-US"/>
          </a:p>
        </p:txBody>
      </p:sp>
      <p:sp>
        <p:nvSpPr>
          <p:cNvPr id="8" name="Footer Placeholder 7">
            <a:extLst>
              <a:ext uri="{FF2B5EF4-FFF2-40B4-BE49-F238E27FC236}">
                <a16:creationId xmlns:a16="http://schemas.microsoft.com/office/drawing/2014/main" id="{9803176F-278A-1509-CF2C-DBC2692BA0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AEBE91-9146-B50D-3400-F3A95AB747BF}"/>
              </a:ext>
            </a:extLst>
          </p:cNvPr>
          <p:cNvSpPr>
            <a:spLocks noGrp="1"/>
          </p:cNvSpPr>
          <p:nvPr>
            <p:ph type="sldNum" sz="quarter" idx="12"/>
          </p:nvPr>
        </p:nvSpPr>
        <p:spPr/>
        <p:txBody>
          <a:bodyPr/>
          <a:lstStyle/>
          <a:p>
            <a:fld id="{F32782F8-9CD8-482E-8A27-7EDF19482863}" type="slidenum">
              <a:rPr lang="en-US" smtClean="0"/>
              <a:t>‹#›</a:t>
            </a:fld>
            <a:endParaRPr lang="en-US"/>
          </a:p>
        </p:txBody>
      </p:sp>
    </p:spTree>
    <p:extLst>
      <p:ext uri="{BB962C8B-B14F-4D97-AF65-F5344CB8AC3E}">
        <p14:creationId xmlns:p14="http://schemas.microsoft.com/office/powerpoint/2010/main" val="1837349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CBAA-DB9E-2BF7-BC2D-B658BB1AD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257C15-BC37-92C7-2A9D-8657799F1D48}"/>
              </a:ext>
            </a:extLst>
          </p:cNvPr>
          <p:cNvSpPr>
            <a:spLocks noGrp="1"/>
          </p:cNvSpPr>
          <p:nvPr>
            <p:ph type="dt" sz="half" idx="10"/>
          </p:nvPr>
        </p:nvSpPr>
        <p:spPr/>
        <p:txBody>
          <a:bodyPr/>
          <a:lstStyle/>
          <a:p>
            <a:fld id="{7FB11AE6-D08B-4FB3-B499-51473C1B701D}" type="datetimeFigureOut">
              <a:rPr lang="en-US" smtClean="0"/>
              <a:t>7/5/2024</a:t>
            </a:fld>
            <a:endParaRPr lang="en-US"/>
          </a:p>
        </p:txBody>
      </p:sp>
      <p:sp>
        <p:nvSpPr>
          <p:cNvPr id="4" name="Footer Placeholder 3">
            <a:extLst>
              <a:ext uri="{FF2B5EF4-FFF2-40B4-BE49-F238E27FC236}">
                <a16:creationId xmlns:a16="http://schemas.microsoft.com/office/drawing/2014/main" id="{9F46019E-A5BE-FC98-286F-55E6DDD056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F740AF-284F-7E6C-13E2-5D46E378B4AF}"/>
              </a:ext>
            </a:extLst>
          </p:cNvPr>
          <p:cNvSpPr>
            <a:spLocks noGrp="1"/>
          </p:cNvSpPr>
          <p:nvPr>
            <p:ph type="sldNum" sz="quarter" idx="12"/>
          </p:nvPr>
        </p:nvSpPr>
        <p:spPr/>
        <p:txBody>
          <a:bodyPr/>
          <a:lstStyle/>
          <a:p>
            <a:fld id="{F32782F8-9CD8-482E-8A27-7EDF19482863}" type="slidenum">
              <a:rPr lang="en-US" smtClean="0"/>
              <a:t>‹#›</a:t>
            </a:fld>
            <a:endParaRPr lang="en-US"/>
          </a:p>
        </p:txBody>
      </p:sp>
    </p:spTree>
    <p:extLst>
      <p:ext uri="{BB962C8B-B14F-4D97-AF65-F5344CB8AC3E}">
        <p14:creationId xmlns:p14="http://schemas.microsoft.com/office/powerpoint/2010/main" val="783736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23F986-CBC3-007C-F6C7-50AE39A0C3A2}"/>
              </a:ext>
            </a:extLst>
          </p:cNvPr>
          <p:cNvSpPr>
            <a:spLocks noGrp="1"/>
          </p:cNvSpPr>
          <p:nvPr>
            <p:ph type="dt" sz="half" idx="10"/>
          </p:nvPr>
        </p:nvSpPr>
        <p:spPr/>
        <p:txBody>
          <a:bodyPr/>
          <a:lstStyle/>
          <a:p>
            <a:fld id="{7FB11AE6-D08B-4FB3-B499-51473C1B701D}" type="datetimeFigureOut">
              <a:rPr lang="en-US" smtClean="0"/>
              <a:t>7/5/2024</a:t>
            </a:fld>
            <a:endParaRPr lang="en-US"/>
          </a:p>
        </p:txBody>
      </p:sp>
      <p:sp>
        <p:nvSpPr>
          <p:cNvPr id="3" name="Footer Placeholder 2">
            <a:extLst>
              <a:ext uri="{FF2B5EF4-FFF2-40B4-BE49-F238E27FC236}">
                <a16:creationId xmlns:a16="http://schemas.microsoft.com/office/drawing/2014/main" id="{BC3C7FE6-952D-60C5-04F3-0D0B8AF666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98505C-7ACE-2D96-2346-E78314C527D8}"/>
              </a:ext>
            </a:extLst>
          </p:cNvPr>
          <p:cNvSpPr>
            <a:spLocks noGrp="1"/>
          </p:cNvSpPr>
          <p:nvPr>
            <p:ph type="sldNum" sz="quarter" idx="12"/>
          </p:nvPr>
        </p:nvSpPr>
        <p:spPr/>
        <p:txBody>
          <a:bodyPr/>
          <a:lstStyle/>
          <a:p>
            <a:fld id="{F32782F8-9CD8-482E-8A27-7EDF19482863}" type="slidenum">
              <a:rPr lang="en-US" smtClean="0"/>
              <a:t>‹#›</a:t>
            </a:fld>
            <a:endParaRPr lang="en-US"/>
          </a:p>
        </p:txBody>
      </p:sp>
    </p:spTree>
    <p:extLst>
      <p:ext uri="{BB962C8B-B14F-4D97-AF65-F5344CB8AC3E}">
        <p14:creationId xmlns:p14="http://schemas.microsoft.com/office/powerpoint/2010/main" val="1273304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3462-76C2-B5BE-6D66-9F9CD25A91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42EAF7-AB8D-02B5-4B4F-35F4160D6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B3B703-A192-5E62-2162-A9172D82D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9926DF-5FAD-8A0A-50B6-FB52B3EE11D8}"/>
              </a:ext>
            </a:extLst>
          </p:cNvPr>
          <p:cNvSpPr>
            <a:spLocks noGrp="1"/>
          </p:cNvSpPr>
          <p:nvPr>
            <p:ph type="dt" sz="half" idx="10"/>
          </p:nvPr>
        </p:nvSpPr>
        <p:spPr/>
        <p:txBody>
          <a:bodyPr/>
          <a:lstStyle/>
          <a:p>
            <a:fld id="{7FB11AE6-D08B-4FB3-B499-51473C1B701D}" type="datetimeFigureOut">
              <a:rPr lang="en-US" smtClean="0"/>
              <a:t>7/5/2024</a:t>
            </a:fld>
            <a:endParaRPr lang="en-US"/>
          </a:p>
        </p:txBody>
      </p:sp>
      <p:sp>
        <p:nvSpPr>
          <p:cNvPr id="6" name="Footer Placeholder 5">
            <a:extLst>
              <a:ext uri="{FF2B5EF4-FFF2-40B4-BE49-F238E27FC236}">
                <a16:creationId xmlns:a16="http://schemas.microsoft.com/office/drawing/2014/main" id="{49C1630E-C39E-5E7D-A7F0-F8B25BB97C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609FE3-71CF-19DA-6946-113E6D361984}"/>
              </a:ext>
            </a:extLst>
          </p:cNvPr>
          <p:cNvSpPr>
            <a:spLocks noGrp="1"/>
          </p:cNvSpPr>
          <p:nvPr>
            <p:ph type="sldNum" sz="quarter" idx="12"/>
          </p:nvPr>
        </p:nvSpPr>
        <p:spPr/>
        <p:txBody>
          <a:bodyPr/>
          <a:lstStyle/>
          <a:p>
            <a:fld id="{F32782F8-9CD8-482E-8A27-7EDF19482863}" type="slidenum">
              <a:rPr lang="en-US" smtClean="0"/>
              <a:t>‹#›</a:t>
            </a:fld>
            <a:endParaRPr lang="en-US"/>
          </a:p>
        </p:txBody>
      </p:sp>
    </p:spTree>
    <p:extLst>
      <p:ext uri="{BB962C8B-B14F-4D97-AF65-F5344CB8AC3E}">
        <p14:creationId xmlns:p14="http://schemas.microsoft.com/office/powerpoint/2010/main" val="270996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05B3A-B98C-FAC7-5911-5190FC1312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1F4529-248C-7CD3-9BF1-25F73B35F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36883F-0659-8B55-7B0B-EAC9212AE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049ADD-4DC7-6AF9-6A42-78E99DE88679}"/>
              </a:ext>
            </a:extLst>
          </p:cNvPr>
          <p:cNvSpPr>
            <a:spLocks noGrp="1"/>
          </p:cNvSpPr>
          <p:nvPr>
            <p:ph type="dt" sz="half" idx="10"/>
          </p:nvPr>
        </p:nvSpPr>
        <p:spPr/>
        <p:txBody>
          <a:bodyPr/>
          <a:lstStyle/>
          <a:p>
            <a:fld id="{7FB11AE6-D08B-4FB3-B499-51473C1B701D}" type="datetimeFigureOut">
              <a:rPr lang="en-US" smtClean="0"/>
              <a:t>7/5/2024</a:t>
            </a:fld>
            <a:endParaRPr lang="en-US"/>
          </a:p>
        </p:txBody>
      </p:sp>
      <p:sp>
        <p:nvSpPr>
          <p:cNvPr id="6" name="Footer Placeholder 5">
            <a:extLst>
              <a:ext uri="{FF2B5EF4-FFF2-40B4-BE49-F238E27FC236}">
                <a16:creationId xmlns:a16="http://schemas.microsoft.com/office/drawing/2014/main" id="{494BEDCC-0EEB-7272-3359-C1AE225B81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1E38F5-51BE-A5B6-0A8E-738E8DDF900D}"/>
              </a:ext>
            </a:extLst>
          </p:cNvPr>
          <p:cNvSpPr>
            <a:spLocks noGrp="1"/>
          </p:cNvSpPr>
          <p:nvPr>
            <p:ph type="sldNum" sz="quarter" idx="12"/>
          </p:nvPr>
        </p:nvSpPr>
        <p:spPr/>
        <p:txBody>
          <a:bodyPr/>
          <a:lstStyle/>
          <a:p>
            <a:fld id="{F32782F8-9CD8-482E-8A27-7EDF19482863}" type="slidenum">
              <a:rPr lang="en-US" smtClean="0"/>
              <a:t>‹#›</a:t>
            </a:fld>
            <a:endParaRPr lang="en-US"/>
          </a:p>
        </p:txBody>
      </p:sp>
    </p:spTree>
    <p:extLst>
      <p:ext uri="{BB962C8B-B14F-4D97-AF65-F5344CB8AC3E}">
        <p14:creationId xmlns:p14="http://schemas.microsoft.com/office/powerpoint/2010/main" val="1400253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FDE5E-2465-3A50-FB9D-6EB1460448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8AB64B-9961-CF42-615D-488B05646B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86474-DB78-6D28-731C-57175B3724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B11AE6-D08B-4FB3-B499-51473C1B701D}" type="datetimeFigureOut">
              <a:rPr lang="en-US" smtClean="0"/>
              <a:t>7/5/2024</a:t>
            </a:fld>
            <a:endParaRPr lang="en-US"/>
          </a:p>
        </p:txBody>
      </p:sp>
      <p:sp>
        <p:nvSpPr>
          <p:cNvPr id="5" name="Footer Placeholder 4">
            <a:extLst>
              <a:ext uri="{FF2B5EF4-FFF2-40B4-BE49-F238E27FC236}">
                <a16:creationId xmlns:a16="http://schemas.microsoft.com/office/drawing/2014/main" id="{7857C228-EDDA-0EC2-A9EF-2B4832B005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51515A-16F6-B9E6-1EA6-8C8820EBF9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782F8-9CD8-482E-8A27-7EDF19482863}" type="slidenum">
              <a:rPr lang="en-US" smtClean="0"/>
              <a:t>‹#›</a:t>
            </a:fld>
            <a:endParaRPr lang="en-US"/>
          </a:p>
        </p:txBody>
      </p:sp>
    </p:spTree>
    <p:extLst>
      <p:ext uri="{BB962C8B-B14F-4D97-AF65-F5344CB8AC3E}">
        <p14:creationId xmlns:p14="http://schemas.microsoft.com/office/powerpoint/2010/main" val="1175633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2C6F-D858-7348-EBE4-C497B01CEB32}"/>
              </a:ext>
            </a:extLst>
          </p:cNvPr>
          <p:cNvSpPr>
            <a:spLocks noGrp="1"/>
          </p:cNvSpPr>
          <p:nvPr>
            <p:ph type="title"/>
          </p:nvPr>
        </p:nvSpPr>
        <p:spPr>
          <a:xfrm>
            <a:off x="838200" y="2220819"/>
            <a:ext cx="10515600" cy="1325563"/>
          </a:xfrm>
        </p:spPr>
        <p:txBody>
          <a:bodyPr>
            <a:normAutofit/>
          </a:bodyPr>
          <a:lstStyle/>
          <a:p>
            <a:pPr algn="ctr"/>
            <a:r>
              <a:rPr lang="en-US" sz="3200">
                <a:solidFill>
                  <a:srgbClr val="FF0000"/>
                </a:solidFill>
                <a:latin typeface="Cambria" panose="02040503050406030204" pitchFamily="18" charset="0"/>
                <a:ea typeface="Cambria" panose="02040503050406030204" pitchFamily="18" charset="0"/>
              </a:rPr>
              <a:t>1. YÊU CẦU VẤN ĐỀ OPTION CÁC SẢN PHẨM CÙNG MÃ</a:t>
            </a:r>
          </a:p>
        </p:txBody>
      </p:sp>
    </p:spTree>
    <p:extLst>
      <p:ext uri="{BB962C8B-B14F-4D97-AF65-F5344CB8AC3E}">
        <p14:creationId xmlns:p14="http://schemas.microsoft.com/office/powerpoint/2010/main" val="1038358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F40A45-B360-2484-065D-AB9793BC3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40" y="178033"/>
            <a:ext cx="10589496" cy="5989684"/>
          </a:xfrm>
          <a:prstGeom prst="rect">
            <a:avLst/>
          </a:prstGeom>
        </p:spPr>
      </p:pic>
      <p:sp>
        <p:nvSpPr>
          <p:cNvPr id="6" name="TextBox 5">
            <a:extLst>
              <a:ext uri="{FF2B5EF4-FFF2-40B4-BE49-F238E27FC236}">
                <a16:creationId xmlns:a16="http://schemas.microsoft.com/office/drawing/2014/main" id="{4245059F-2F90-4529-93BB-26B53C20E5CD}"/>
              </a:ext>
            </a:extLst>
          </p:cNvPr>
          <p:cNvSpPr txBox="1"/>
          <p:nvPr/>
        </p:nvSpPr>
        <p:spPr>
          <a:xfrm>
            <a:off x="600634" y="6328564"/>
            <a:ext cx="4717958" cy="369332"/>
          </a:xfrm>
          <a:prstGeom prst="rect">
            <a:avLst/>
          </a:prstGeom>
          <a:noFill/>
        </p:spPr>
        <p:txBody>
          <a:bodyPr wrap="none" rtlCol="0">
            <a:spAutoFit/>
          </a:bodyPr>
          <a:lstStyle/>
          <a:p>
            <a:r>
              <a:rPr lang="en-US"/>
              <a:t>2. </a:t>
            </a:r>
            <a:r>
              <a:rPr lang="vi-VN"/>
              <a:t>Tùy chỉnh số lượng sản phẩm trên 1 trang</a:t>
            </a:r>
            <a:endParaRPr lang="en-US"/>
          </a:p>
        </p:txBody>
      </p:sp>
    </p:spTree>
    <p:extLst>
      <p:ext uri="{BB962C8B-B14F-4D97-AF65-F5344CB8AC3E}">
        <p14:creationId xmlns:p14="http://schemas.microsoft.com/office/powerpoint/2010/main" val="2824899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BB942D-B273-4542-6956-AAE337575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482" y="313555"/>
            <a:ext cx="10659035" cy="5246244"/>
          </a:xfrm>
          <a:prstGeom prst="rect">
            <a:avLst/>
          </a:prstGeom>
        </p:spPr>
      </p:pic>
      <p:sp>
        <p:nvSpPr>
          <p:cNvPr id="6" name="TextBox 5">
            <a:extLst>
              <a:ext uri="{FF2B5EF4-FFF2-40B4-BE49-F238E27FC236}">
                <a16:creationId xmlns:a16="http://schemas.microsoft.com/office/drawing/2014/main" id="{03DE0657-45FA-E296-2AB0-3B34BDC30DFB}"/>
              </a:ext>
            </a:extLst>
          </p:cNvPr>
          <p:cNvSpPr txBox="1"/>
          <p:nvPr/>
        </p:nvSpPr>
        <p:spPr>
          <a:xfrm>
            <a:off x="600634" y="5692069"/>
            <a:ext cx="11236025" cy="923330"/>
          </a:xfrm>
          <a:prstGeom prst="rect">
            <a:avLst/>
          </a:prstGeom>
          <a:noFill/>
        </p:spPr>
        <p:txBody>
          <a:bodyPr wrap="none" rtlCol="0">
            <a:spAutoFit/>
          </a:bodyPr>
          <a:lstStyle/>
          <a:p>
            <a:r>
              <a:rPr lang="en-US"/>
              <a:t>3. </a:t>
            </a:r>
            <a:r>
              <a:rPr lang="vi-VN"/>
              <a:t>Sắp xếp thứ tự Thương Hiệu (hiện đang sắp xếp theo a-z chứ không theo STT)</a:t>
            </a:r>
            <a:endParaRPr lang="en-US"/>
          </a:p>
          <a:p>
            <a:endParaRPr lang="en-US"/>
          </a:p>
          <a:p>
            <a:r>
              <a:rPr lang="en-US"/>
              <a:t>4</a:t>
            </a:r>
            <a:r>
              <a:rPr lang="vi-VN"/>
              <a:t>. Redirect Link - Hiện tại chỉnh sửa link A thành B, thì link A xem như mất luôn, không tự chuyển về link B</a:t>
            </a:r>
            <a:endParaRPr lang="en-US"/>
          </a:p>
        </p:txBody>
      </p:sp>
    </p:spTree>
    <p:extLst>
      <p:ext uri="{BB962C8B-B14F-4D97-AF65-F5344CB8AC3E}">
        <p14:creationId xmlns:p14="http://schemas.microsoft.com/office/powerpoint/2010/main" val="3004228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2CE94B-F5DF-6FA5-BA06-A938F6735092}"/>
              </a:ext>
            </a:extLst>
          </p:cNvPr>
          <p:cNvPicPr>
            <a:picLocks noChangeAspect="1"/>
          </p:cNvPicPr>
          <p:nvPr/>
        </p:nvPicPr>
        <p:blipFill rotWithShape="1">
          <a:blip r:embed="rId2"/>
          <a:srcRect b="35425"/>
          <a:stretch/>
        </p:blipFill>
        <p:spPr>
          <a:xfrm>
            <a:off x="1342736" y="628808"/>
            <a:ext cx="8892946" cy="4306976"/>
          </a:xfrm>
          <a:prstGeom prst="rect">
            <a:avLst/>
          </a:prstGeom>
        </p:spPr>
      </p:pic>
      <p:sp>
        <p:nvSpPr>
          <p:cNvPr id="6" name="TextBox 5">
            <a:extLst>
              <a:ext uri="{FF2B5EF4-FFF2-40B4-BE49-F238E27FC236}">
                <a16:creationId xmlns:a16="http://schemas.microsoft.com/office/drawing/2014/main" id="{F06975B1-F357-B8A0-B2DA-2C86345047F4}"/>
              </a:ext>
            </a:extLst>
          </p:cNvPr>
          <p:cNvSpPr txBox="1"/>
          <p:nvPr/>
        </p:nvSpPr>
        <p:spPr>
          <a:xfrm>
            <a:off x="690282" y="5252798"/>
            <a:ext cx="10903369" cy="1477328"/>
          </a:xfrm>
          <a:prstGeom prst="rect">
            <a:avLst/>
          </a:prstGeom>
          <a:noFill/>
        </p:spPr>
        <p:txBody>
          <a:bodyPr wrap="none" rtlCol="0">
            <a:spAutoFit/>
          </a:bodyPr>
          <a:lstStyle/>
          <a:p>
            <a:r>
              <a:rPr lang="en-US"/>
              <a:t>5. Chuyển đổi tên BRAND sang logo theo từng brand</a:t>
            </a:r>
          </a:p>
          <a:p>
            <a:r>
              <a:rPr lang="en-US"/>
              <a:t>6</a:t>
            </a:r>
            <a:r>
              <a:rPr lang="vi-VN"/>
              <a:t>. </a:t>
            </a:r>
            <a:r>
              <a:rPr lang="en-US"/>
              <a:t>Chuyển đổi tên Vehicles sang logo theo brand xe</a:t>
            </a:r>
          </a:p>
          <a:p>
            <a:r>
              <a:rPr lang="en-US"/>
              <a:t>7. Khả năng sẽ chuyển catalog thành hình ảnh luôn </a:t>
            </a:r>
          </a:p>
          <a:p>
            <a:endParaRPr lang="en-US"/>
          </a:p>
          <a:p>
            <a:r>
              <a:rPr lang="en-US"/>
              <a:t>=&gt; tuy nhiên, vẫn có thể bấm vào logo của brand để đi đến sản phẩm của brand đó, vehical cũng tương tự như vậy</a:t>
            </a:r>
          </a:p>
        </p:txBody>
      </p:sp>
    </p:spTree>
    <p:extLst>
      <p:ext uri="{BB962C8B-B14F-4D97-AF65-F5344CB8AC3E}">
        <p14:creationId xmlns:p14="http://schemas.microsoft.com/office/powerpoint/2010/main" val="1620133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DC7CB-F1D1-933D-6740-34F701E4BE82}"/>
              </a:ext>
            </a:extLst>
          </p:cNvPr>
          <p:cNvPicPr>
            <a:picLocks noChangeAspect="1"/>
          </p:cNvPicPr>
          <p:nvPr/>
        </p:nvPicPr>
        <p:blipFill rotWithShape="1">
          <a:blip r:embed="rId2"/>
          <a:srcRect b="31896"/>
          <a:stretch/>
        </p:blipFill>
        <p:spPr>
          <a:xfrm>
            <a:off x="1694329" y="385483"/>
            <a:ext cx="9144000" cy="4670612"/>
          </a:xfrm>
          <a:prstGeom prst="rect">
            <a:avLst/>
          </a:prstGeom>
        </p:spPr>
      </p:pic>
      <p:sp>
        <p:nvSpPr>
          <p:cNvPr id="6" name="TextBox 5">
            <a:extLst>
              <a:ext uri="{FF2B5EF4-FFF2-40B4-BE49-F238E27FC236}">
                <a16:creationId xmlns:a16="http://schemas.microsoft.com/office/drawing/2014/main" id="{FF40C36D-0183-1C81-C2F0-F6A415CCB1C6}"/>
              </a:ext>
            </a:extLst>
          </p:cNvPr>
          <p:cNvSpPr txBox="1"/>
          <p:nvPr/>
        </p:nvSpPr>
        <p:spPr>
          <a:xfrm>
            <a:off x="1694329" y="5450021"/>
            <a:ext cx="7943457" cy="369332"/>
          </a:xfrm>
          <a:prstGeom prst="rect">
            <a:avLst/>
          </a:prstGeom>
          <a:noFill/>
        </p:spPr>
        <p:txBody>
          <a:bodyPr wrap="none" rtlCol="0">
            <a:spAutoFit/>
          </a:bodyPr>
          <a:lstStyle/>
          <a:p>
            <a:r>
              <a:rPr lang="en-US"/>
              <a:t>7. Có thể thay đổi vị trí của các loại sản phẩm này, đổi thành hình hoặc kh tùy mình</a:t>
            </a:r>
          </a:p>
        </p:txBody>
      </p:sp>
    </p:spTree>
    <p:extLst>
      <p:ext uri="{BB962C8B-B14F-4D97-AF65-F5344CB8AC3E}">
        <p14:creationId xmlns:p14="http://schemas.microsoft.com/office/powerpoint/2010/main" val="1307506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1A235-6F97-04BA-DB2F-955B3D5F2D84}"/>
              </a:ext>
            </a:extLst>
          </p:cNvPr>
          <p:cNvPicPr>
            <a:picLocks noChangeAspect="1"/>
          </p:cNvPicPr>
          <p:nvPr/>
        </p:nvPicPr>
        <p:blipFill rotWithShape="1">
          <a:blip r:embed="rId2"/>
          <a:srcRect b="31896"/>
          <a:stretch/>
        </p:blipFill>
        <p:spPr>
          <a:xfrm>
            <a:off x="206187" y="170331"/>
            <a:ext cx="3422415" cy="1748116"/>
          </a:xfrm>
          <a:prstGeom prst="rect">
            <a:avLst/>
          </a:prstGeom>
        </p:spPr>
      </p:pic>
      <p:sp>
        <p:nvSpPr>
          <p:cNvPr id="3" name="TextBox 2">
            <a:extLst>
              <a:ext uri="{FF2B5EF4-FFF2-40B4-BE49-F238E27FC236}">
                <a16:creationId xmlns:a16="http://schemas.microsoft.com/office/drawing/2014/main" id="{1812D823-B20E-471E-FE90-1F2C7B4A615B}"/>
              </a:ext>
            </a:extLst>
          </p:cNvPr>
          <p:cNvSpPr txBox="1"/>
          <p:nvPr/>
        </p:nvSpPr>
        <p:spPr>
          <a:xfrm>
            <a:off x="4374776" y="653904"/>
            <a:ext cx="6632072" cy="307777"/>
          </a:xfrm>
          <a:prstGeom prst="rect">
            <a:avLst/>
          </a:prstGeom>
          <a:noFill/>
        </p:spPr>
        <p:txBody>
          <a:bodyPr wrap="none" rtlCol="0">
            <a:spAutoFit/>
          </a:bodyPr>
          <a:lstStyle/>
          <a:p>
            <a:r>
              <a:rPr lang="en-US" sz="1400">
                <a:latin typeface="Cambria" panose="02040503050406030204" pitchFamily="18" charset="0"/>
                <a:ea typeface="Cambria" panose="02040503050406030204" pitchFamily="18" charset="0"/>
              </a:rPr>
              <a:t>8. Đổi giao diện theo thứ tự A-B trong catalog sang loại sản phẩm, như hình dưới đây:</a:t>
            </a:r>
          </a:p>
        </p:txBody>
      </p:sp>
      <p:pic>
        <p:nvPicPr>
          <p:cNvPr id="5" name="Picture 4">
            <a:extLst>
              <a:ext uri="{FF2B5EF4-FFF2-40B4-BE49-F238E27FC236}">
                <a16:creationId xmlns:a16="http://schemas.microsoft.com/office/drawing/2014/main" id="{B0CD2319-7CB0-781B-A175-23A299994E39}"/>
              </a:ext>
            </a:extLst>
          </p:cNvPr>
          <p:cNvPicPr>
            <a:picLocks noChangeAspect="1"/>
          </p:cNvPicPr>
          <p:nvPr/>
        </p:nvPicPr>
        <p:blipFill rotWithShape="1">
          <a:blip r:embed="rId3"/>
          <a:srcRect l="5981" r="4902" b="40392"/>
          <a:stretch/>
        </p:blipFill>
        <p:spPr>
          <a:xfrm>
            <a:off x="3836895" y="1385047"/>
            <a:ext cx="8148918" cy="4087906"/>
          </a:xfrm>
          <a:prstGeom prst="rect">
            <a:avLst/>
          </a:prstGeom>
        </p:spPr>
      </p:pic>
      <p:sp>
        <p:nvSpPr>
          <p:cNvPr id="6" name="Rectangle 5">
            <a:extLst>
              <a:ext uri="{FF2B5EF4-FFF2-40B4-BE49-F238E27FC236}">
                <a16:creationId xmlns:a16="http://schemas.microsoft.com/office/drawing/2014/main" id="{7D466087-4773-9A34-B3DE-DFEAB2015C5E}"/>
              </a:ext>
            </a:extLst>
          </p:cNvPr>
          <p:cNvSpPr/>
          <p:nvPr/>
        </p:nvSpPr>
        <p:spPr>
          <a:xfrm>
            <a:off x="3818965" y="1775012"/>
            <a:ext cx="8166848" cy="3702423"/>
          </a:xfrm>
          <a:prstGeom prst="rect">
            <a:avLst/>
          </a:prstGeom>
          <a:solidFill>
            <a:srgbClr val="4E4F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23BEC2-B7D2-4A51-854D-95BFBD41DB7B}"/>
              </a:ext>
            </a:extLst>
          </p:cNvPr>
          <p:cNvSpPr txBox="1"/>
          <p:nvPr/>
        </p:nvSpPr>
        <p:spPr>
          <a:xfrm>
            <a:off x="3953436" y="1918447"/>
            <a:ext cx="1156447" cy="1446550"/>
          </a:xfrm>
          <a:prstGeom prst="rect">
            <a:avLst/>
          </a:prstGeom>
          <a:noFill/>
        </p:spPr>
        <p:txBody>
          <a:bodyPr wrap="square">
            <a:spAutoFit/>
          </a:bodyPr>
          <a:lstStyle/>
          <a:p>
            <a:pPr algn="l"/>
            <a:r>
              <a:rPr lang="en-US" sz="1100" b="1" i="0" cap="all">
                <a:solidFill>
                  <a:srgbClr val="FF0000"/>
                </a:solidFill>
                <a:effectLst/>
                <a:latin typeface="Mulish"/>
              </a:rPr>
              <a:t>HỆ THỐNG LÁI</a:t>
            </a:r>
            <a:endParaRPr lang="en-US" sz="1100" cap="all">
              <a:solidFill>
                <a:srgbClr val="FFFFFF"/>
              </a:solidFill>
              <a:latin typeface="Mulish"/>
            </a:endParaRPr>
          </a:p>
          <a:p>
            <a:pPr algn="l"/>
            <a:r>
              <a:rPr lang="en-US" sz="1100" b="0" i="0" cap="all">
                <a:solidFill>
                  <a:srgbClr val="FFFFFF"/>
                </a:solidFill>
                <a:effectLst/>
                <a:latin typeface="Mulish"/>
              </a:rPr>
              <a:t>BAO TAY</a:t>
            </a:r>
          </a:p>
          <a:p>
            <a:pPr algn="l"/>
            <a:r>
              <a:rPr lang="en-US" sz="1100" b="0" i="0" cap="all">
                <a:solidFill>
                  <a:srgbClr val="FFFFFF"/>
                </a:solidFill>
                <a:effectLst/>
                <a:latin typeface="Mulish"/>
              </a:rPr>
              <a:t>CHẢNG BA</a:t>
            </a:r>
          </a:p>
          <a:p>
            <a:pPr algn="l"/>
            <a:r>
              <a:rPr lang="en-US" sz="1100" b="0" i="0" cap="all">
                <a:solidFill>
                  <a:srgbClr val="FFFFFF"/>
                </a:solidFill>
                <a:effectLst/>
                <a:latin typeface="Mulish"/>
              </a:rPr>
              <a:t>CÙM GA</a:t>
            </a:r>
          </a:p>
          <a:p>
            <a:pPr algn="l"/>
            <a:r>
              <a:rPr lang="en-US" sz="1100" b="0" i="0" cap="all">
                <a:solidFill>
                  <a:srgbClr val="FFFFFF"/>
                </a:solidFill>
                <a:effectLst/>
                <a:latin typeface="Mulish"/>
              </a:rPr>
              <a:t>GÁC CHÂN</a:t>
            </a:r>
          </a:p>
          <a:p>
            <a:pPr algn="l"/>
            <a:r>
              <a:rPr lang="en-US" sz="1100" b="0" i="0" cap="all">
                <a:solidFill>
                  <a:srgbClr val="FFFFFF"/>
                </a:solidFill>
                <a:effectLst/>
                <a:latin typeface="Mulish"/>
              </a:rPr>
              <a:t>GHI ĐÔNG</a:t>
            </a:r>
          </a:p>
          <a:p>
            <a:pPr algn="l"/>
            <a:r>
              <a:rPr lang="en-US" sz="1100" b="0" i="0" cap="all">
                <a:solidFill>
                  <a:srgbClr val="FFFFFF"/>
                </a:solidFill>
                <a:effectLst/>
                <a:latin typeface="Mulish"/>
              </a:rPr>
              <a:t>KÍNH CHIẾU HẬU</a:t>
            </a:r>
          </a:p>
          <a:p>
            <a:pPr algn="l"/>
            <a:r>
              <a:rPr lang="en-US" sz="1100" b="0" i="0" cap="all">
                <a:solidFill>
                  <a:srgbClr val="FFFFFF"/>
                </a:solidFill>
                <a:effectLst/>
                <a:latin typeface="Mulish"/>
              </a:rPr>
              <a:t>TRỢ LỰC</a:t>
            </a:r>
          </a:p>
        </p:txBody>
      </p:sp>
      <p:sp>
        <p:nvSpPr>
          <p:cNvPr id="10" name="TextBox 9">
            <a:extLst>
              <a:ext uri="{FF2B5EF4-FFF2-40B4-BE49-F238E27FC236}">
                <a16:creationId xmlns:a16="http://schemas.microsoft.com/office/drawing/2014/main" id="{B929547C-3625-5C3B-0109-8C1B91EE4085}"/>
              </a:ext>
            </a:extLst>
          </p:cNvPr>
          <p:cNvSpPr txBox="1"/>
          <p:nvPr/>
        </p:nvSpPr>
        <p:spPr>
          <a:xfrm>
            <a:off x="3953436" y="3626223"/>
            <a:ext cx="1532965" cy="938719"/>
          </a:xfrm>
          <a:prstGeom prst="rect">
            <a:avLst/>
          </a:prstGeom>
          <a:noFill/>
        </p:spPr>
        <p:txBody>
          <a:bodyPr wrap="square">
            <a:spAutoFit/>
          </a:bodyPr>
          <a:lstStyle>
            <a:defPPr>
              <a:defRPr lang="en-US"/>
            </a:defPPr>
            <a:lvl1pPr>
              <a:defRPr sz="1100" b="1" i="0" cap="all">
                <a:solidFill>
                  <a:srgbClr val="FF0000"/>
                </a:solidFill>
                <a:effectLst/>
                <a:latin typeface="Mulish"/>
              </a:defRPr>
            </a:lvl1pPr>
          </a:lstStyle>
          <a:p>
            <a:r>
              <a:rPr lang="en-US"/>
              <a:t>HỆ THỐNG CÔN &amp; NỒI</a:t>
            </a:r>
          </a:p>
          <a:p>
            <a:pPr marL="0" lvl="1"/>
            <a:r>
              <a:rPr lang="en-US" sz="1100" cap="all">
                <a:solidFill>
                  <a:srgbClr val="FFFFFF"/>
                </a:solidFill>
                <a:latin typeface="Mulish"/>
              </a:rPr>
              <a:t>BỘ NỒI KHÔ</a:t>
            </a:r>
          </a:p>
          <a:p>
            <a:pPr marL="0" lvl="1"/>
            <a:r>
              <a:rPr lang="en-US" sz="1100" cap="all">
                <a:solidFill>
                  <a:srgbClr val="FFFFFF"/>
                </a:solidFill>
                <a:latin typeface="Mulish"/>
              </a:rPr>
              <a:t>PEN CÔN DẦU</a:t>
            </a:r>
          </a:p>
          <a:p>
            <a:pPr marL="0" lvl="1"/>
            <a:r>
              <a:rPr lang="en-US" sz="1100" cap="all">
                <a:solidFill>
                  <a:srgbClr val="FFFFFF"/>
                </a:solidFill>
                <a:latin typeface="Mulish"/>
              </a:rPr>
              <a:t>TAY CÔN DẦU</a:t>
            </a:r>
          </a:p>
          <a:p>
            <a:pPr marL="0" lvl="1"/>
            <a:r>
              <a:rPr lang="en-US" sz="1100" cap="all">
                <a:solidFill>
                  <a:srgbClr val="FFFFFF"/>
                </a:solidFill>
                <a:latin typeface="Mulish"/>
              </a:rPr>
              <a:t>TAY CÔN DÂY</a:t>
            </a:r>
          </a:p>
        </p:txBody>
      </p:sp>
      <p:sp>
        <p:nvSpPr>
          <p:cNvPr id="12" name="TextBox 11">
            <a:extLst>
              <a:ext uri="{FF2B5EF4-FFF2-40B4-BE49-F238E27FC236}">
                <a16:creationId xmlns:a16="http://schemas.microsoft.com/office/drawing/2014/main" id="{D5CB3477-186C-8AC7-0BC5-D0A52D6A9CCE}"/>
              </a:ext>
            </a:extLst>
          </p:cNvPr>
          <p:cNvSpPr txBox="1"/>
          <p:nvPr/>
        </p:nvSpPr>
        <p:spPr>
          <a:xfrm>
            <a:off x="6157847" y="1918447"/>
            <a:ext cx="1532965" cy="1446550"/>
          </a:xfrm>
          <a:prstGeom prst="rect">
            <a:avLst/>
          </a:prstGeom>
          <a:noFill/>
        </p:spPr>
        <p:txBody>
          <a:bodyPr wrap="square">
            <a:spAutoFit/>
          </a:bodyPr>
          <a:lstStyle/>
          <a:p>
            <a:r>
              <a:rPr lang="en-US" sz="1100" b="1" cap="all">
                <a:solidFill>
                  <a:srgbClr val="FF0000"/>
                </a:solidFill>
                <a:latin typeface="Mulish"/>
              </a:rPr>
              <a:t>HỆ THỐNG THẮNG</a:t>
            </a:r>
          </a:p>
          <a:p>
            <a:pPr marL="0" lvl="1"/>
            <a:r>
              <a:rPr lang="en-US" sz="1100" cap="all">
                <a:solidFill>
                  <a:srgbClr val="FFFFFF"/>
                </a:solidFill>
                <a:latin typeface="Mulish"/>
              </a:rPr>
              <a:t>BỐ THẮNG</a:t>
            </a:r>
          </a:p>
          <a:p>
            <a:pPr marL="0" lvl="1"/>
            <a:r>
              <a:rPr lang="en-US" sz="1100" cap="all">
                <a:solidFill>
                  <a:srgbClr val="FFFFFF"/>
                </a:solidFill>
                <a:latin typeface="Mulish"/>
              </a:rPr>
              <a:t>DÂY DẦU</a:t>
            </a:r>
          </a:p>
          <a:p>
            <a:pPr marL="0" lvl="1"/>
            <a:r>
              <a:rPr lang="en-US" sz="1100" cap="all">
                <a:solidFill>
                  <a:srgbClr val="FFFFFF"/>
                </a:solidFill>
                <a:latin typeface="Mulish"/>
              </a:rPr>
              <a:t>ĐĨA THẮNG</a:t>
            </a:r>
          </a:p>
          <a:p>
            <a:pPr marL="0" lvl="1"/>
            <a:r>
              <a:rPr lang="en-US" sz="1100" cap="all">
                <a:solidFill>
                  <a:srgbClr val="FFFFFF"/>
                </a:solidFill>
                <a:latin typeface="Mulish"/>
              </a:rPr>
              <a:t>HEO THẮNG</a:t>
            </a:r>
          </a:p>
          <a:p>
            <a:pPr marL="0" lvl="1"/>
            <a:r>
              <a:rPr lang="en-US" sz="1100" cap="all">
                <a:solidFill>
                  <a:srgbClr val="FFFFFF"/>
                </a:solidFill>
                <a:latin typeface="Mulish"/>
              </a:rPr>
              <a:t>NGẮT DẦU</a:t>
            </a:r>
          </a:p>
          <a:p>
            <a:pPr marL="0" lvl="1"/>
            <a:r>
              <a:rPr lang="en-US" sz="1100" cap="all">
                <a:solidFill>
                  <a:srgbClr val="FFFFFF"/>
                </a:solidFill>
                <a:latin typeface="Mulish"/>
              </a:rPr>
              <a:t>PEN &amp; LẪY THẮNG</a:t>
            </a:r>
          </a:p>
          <a:p>
            <a:pPr marL="0" lvl="1"/>
            <a:r>
              <a:rPr lang="en-US" sz="1100" cap="all">
                <a:solidFill>
                  <a:srgbClr val="FFFFFF"/>
                </a:solidFill>
                <a:latin typeface="Mulish"/>
              </a:rPr>
              <a:t>TAY THẮNG</a:t>
            </a:r>
          </a:p>
        </p:txBody>
      </p:sp>
      <p:sp>
        <p:nvSpPr>
          <p:cNvPr id="14" name="TextBox 13">
            <a:extLst>
              <a:ext uri="{FF2B5EF4-FFF2-40B4-BE49-F238E27FC236}">
                <a16:creationId xmlns:a16="http://schemas.microsoft.com/office/drawing/2014/main" id="{1369640C-C8C2-6AE5-D795-AD1CE28CCE3C}"/>
              </a:ext>
            </a:extLst>
          </p:cNvPr>
          <p:cNvSpPr txBox="1"/>
          <p:nvPr/>
        </p:nvSpPr>
        <p:spPr>
          <a:xfrm>
            <a:off x="8241232" y="1982450"/>
            <a:ext cx="1345612" cy="1446550"/>
          </a:xfrm>
          <a:prstGeom prst="rect">
            <a:avLst/>
          </a:prstGeom>
          <a:noFill/>
        </p:spPr>
        <p:txBody>
          <a:bodyPr wrap="square">
            <a:spAutoFit/>
          </a:bodyPr>
          <a:lstStyle/>
          <a:p>
            <a:r>
              <a:rPr lang="vi-VN" sz="1100" b="1" cap="all">
                <a:solidFill>
                  <a:srgbClr val="FF0000"/>
                </a:solidFill>
                <a:latin typeface="Mulish"/>
              </a:rPr>
              <a:t>HỆ THỐNG ĐIỆN</a:t>
            </a:r>
          </a:p>
          <a:p>
            <a:pPr marL="0" lvl="1"/>
            <a:r>
              <a:rPr lang="vi-VN" sz="1100" cap="all">
                <a:solidFill>
                  <a:srgbClr val="FFFFFF"/>
                </a:solidFill>
                <a:latin typeface="Mulish"/>
              </a:rPr>
              <a:t>BỘ GIẢI MÃ</a:t>
            </a:r>
          </a:p>
          <a:p>
            <a:pPr marL="0" lvl="1"/>
            <a:r>
              <a:rPr lang="vi-VN" sz="1100" cap="all">
                <a:solidFill>
                  <a:srgbClr val="FFFFFF"/>
                </a:solidFill>
                <a:latin typeface="Mulish"/>
              </a:rPr>
              <a:t>CÔNG TẮC</a:t>
            </a:r>
          </a:p>
          <a:p>
            <a:pPr marL="0" lvl="1"/>
            <a:r>
              <a:rPr lang="vi-VN" sz="1100" cap="all">
                <a:solidFill>
                  <a:srgbClr val="FFFFFF"/>
                </a:solidFill>
                <a:latin typeface="Mulish"/>
              </a:rPr>
              <a:t>ĐÈN TÍN HIỆU</a:t>
            </a:r>
          </a:p>
          <a:p>
            <a:pPr marL="0" lvl="1"/>
            <a:r>
              <a:rPr lang="vi-VN" sz="1100" cap="all">
                <a:solidFill>
                  <a:srgbClr val="FFFFFF"/>
                </a:solidFill>
                <a:latin typeface="Mulish"/>
              </a:rPr>
              <a:t>ĐỒNG HỒ CƠ</a:t>
            </a:r>
          </a:p>
          <a:p>
            <a:pPr marL="0" lvl="1"/>
            <a:r>
              <a:rPr lang="vi-VN" sz="1100" cap="all">
                <a:solidFill>
                  <a:srgbClr val="FFFFFF"/>
                </a:solidFill>
                <a:latin typeface="Mulish"/>
              </a:rPr>
              <a:t>ĐỒNG HỒ ĐIỆN TỬ</a:t>
            </a:r>
          </a:p>
          <a:p>
            <a:pPr marL="0" lvl="1"/>
            <a:r>
              <a:rPr lang="vi-VN" sz="1100" cap="all">
                <a:solidFill>
                  <a:srgbClr val="FFFFFF"/>
                </a:solidFill>
                <a:latin typeface="Mulish"/>
              </a:rPr>
              <a:t>KHÓA TỪ</a:t>
            </a:r>
          </a:p>
          <a:p>
            <a:pPr marL="0" lvl="1"/>
            <a:r>
              <a:rPr lang="vi-VN" sz="1100" cap="all">
                <a:solidFill>
                  <a:srgbClr val="FFFFFF"/>
                </a:solidFill>
                <a:latin typeface="Mulish"/>
              </a:rPr>
              <a:t>QUICK SHIFT</a:t>
            </a:r>
          </a:p>
        </p:txBody>
      </p:sp>
      <p:sp>
        <p:nvSpPr>
          <p:cNvPr id="16" name="TextBox 15">
            <a:extLst>
              <a:ext uri="{FF2B5EF4-FFF2-40B4-BE49-F238E27FC236}">
                <a16:creationId xmlns:a16="http://schemas.microsoft.com/office/drawing/2014/main" id="{9BD44E94-835E-0344-83ED-335D2307F7AB}"/>
              </a:ext>
            </a:extLst>
          </p:cNvPr>
          <p:cNvSpPr txBox="1"/>
          <p:nvPr/>
        </p:nvSpPr>
        <p:spPr>
          <a:xfrm>
            <a:off x="6157847" y="3649533"/>
            <a:ext cx="1411939" cy="769441"/>
          </a:xfrm>
          <a:prstGeom prst="rect">
            <a:avLst/>
          </a:prstGeom>
          <a:noFill/>
        </p:spPr>
        <p:txBody>
          <a:bodyPr wrap="square">
            <a:spAutoFit/>
          </a:bodyPr>
          <a:lstStyle/>
          <a:p>
            <a:r>
              <a:rPr lang="vi-VN" sz="1100" b="1" cap="all">
                <a:solidFill>
                  <a:srgbClr val="FF0000"/>
                </a:solidFill>
                <a:latin typeface="Mulish"/>
              </a:rPr>
              <a:t>GIẢM SỐC - PHUỘC</a:t>
            </a:r>
          </a:p>
          <a:p>
            <a:pPr marL="0" lvl="1"/>
            <a:r>
              <a:rPr lang="vi-VN" sz="1100" cap="all">
                <a:solidFill>
                  <a:srgbClr val="FFFFFF"/>
                </a:solidFill>
                <a:latin typeface="Mulish"/>
              </a:rPr>
              <a:t>KIT PHUỘC TRƯỚC</a:t>
            </a:r>
          </a:p>
          <a:p>
            <a:pPr marL="0" lvl="1"/>
            <a:r>
              <a:rPr lang="vi-VN" sz="1100" cap="all">
                <a:solidFill>
                  <a:srgbClr val="FFFFFF"/>
                </a:solidFill>
                <a:latin typeface="Mulish"/>
              </a:rPr>
              <a:t>PHUỘC SAU</a:t>
            </a:r>
          </a:p>
          <a:p>
            <a:pPr marL="0" lvl="1"/>
            <a:r>
              <a:rPr lang="vi-VN" sz="1100" cap="all">
                <a:solidFill>
                  <a:srgbClr val="FFFFFF"/>
                </a:solidFill>
                <a:latin typeface="Mulish"/>
              </a:rPr>
              <a:t>PHUỘC TRƯỚC</a:t>
            </a:r>
          </a:p>
        </p:txBody>
      </p:sp>
      <p:sp>
        <p:nvSpPr>
          <p:cNvPr id="18" name="TextBox 17">
            <a:extLst>
              <a:ext uri="{FF2B5EF4-FFF2-40B4-BE49-F238E27FC236}">
                <a16:creationId xmlns:a16="http://schemas.microsoft.com/office/drawing/2014/main" id="{C9D3E80F-5A03-CE40-E608-B2D2177486CF}"/>
              </a:ext>
            </a:extLst>
          </p:cNvPr>
          <p:cNvSpPr txBox="1"/>
          <p:nvPr/>
        </p:nvSpPr>
        <p:spPr>
          <a:xfrm>
            <a:off x="8241232" y="3646260"/>
            <a:ext cx="1411939" cy="938719"/>
          </a:xfrm>
          <a:prstGeom prst="rect">
            <a:avLst/>
          </a:prstGeom>
          <a:noFill/>
        </p:spPr>
        <p:txBody>
          <a:bodyPr wrap="square">
            <a:spAutoFit/>
          </a:bodyPr>
          <a:lstStyle/>
          <a:p>
            <a:r>
              <a:rPr lang="en-US" sz="1100" b="1" cap="all">
                <a:solidFill>
                  <a:srgbClr val="FF0000"/>
                </a:solidFill>
                <a:latin typeface="Mulish"/>
              </a:rPr>
              <a:t>MÂM XE</a:t>
            </a:r>
          </a:p>
          <a:p>
            <a:pPr marL="0" lvl="1"/>
            <a:r>
              <a:rPr lang="en-US" sz="1100" cap="all">
                <a:solidFill>
                  <a:srgbClr val="FFFFFF"/>
                </a:solidFill>
                <a:latin typeface="Mulish"/>
              </a:rPr>
              <a:t>MÂM CARBON</a:t>
            </a:r>
          </a:p>
          <a:p>
            <a:pPr marL="0" lvl="1"/>
            <a:r>
              <a:rPr lang="en-US" sz="1100" cap="all">
                <a:solidFill>
                  <a:srgbClr val="FFFFFF"/>
                </a:solidFill>
                <a:latin typeface="Mulish"/>
              </a:rPr>
              <a:t>MÂM HỢP KIM</a:t>
            </a:r>
          </a:p>
          <a:p>
            <a:pPr marL="0" lvl="1"/>
            <a:r>
              <a:rPr lang="en-US" sz="1100" cap="all">
                <a:solidFill>
                  <a:srgbClr val="FFFFFF"/>
                </a:solidFill>
                <a:latin typeface="Mulish"/>
              </a:rPr>
              <a:t>MÂM NHÔM</a:t>
            </a:r>
          </a:p>
          <a:p>
            <a:pPr marL="0" lvl="1"/>
            <a:r>
              <a:rPr lang="en-US" sz="1100" cap="all">
                <a:solidFill>
                  <a:srgbClr val="FFFFFF"/>
                </a:solidFill>
                <a:latin typeface="Mulish"/>
              </a:rPr>
              <a:t>MÂM NIỀNG CĂM</a:t>
            </a:r>
          </a:p>
        </p:txBody>
      </p:sp>
      <p:sp>
        <p:nvSpPr>
          <p:cNvPr id="20" name="TextBox 19">
            <a:extLst>
              <a:ext uri="{FF2B5EF4-FFF2-40B4-BE49-F238E27FC236}">
                <a16:creationId xmlns:a16="http://schemas.microsoft.com/office/drawing/2014/main" id="{749F892E-174E-7CC9-D738-31CE0578EE94}"/>
              </a:ext>
            </a:extLst>
          </p:cNvPr>
          <p:cNvSpPr txBox="1"/>
          <p:nvPr/>
        </p:nvSpPr>
        <p:spPr>
          <a:xfrm>
            <a:off x="10137264" y="2692557"/>
            <a:ext cx="1616202" cy="430887"/>
          </a:xfrm>
          <a:prstGeom prst="rect">
            <a:avLst/>
          </a:prstGeom>
          <a:noFill/>
        </p:spPr>
        <p:txBody>
          <a:bodyPr wrap="square">
            <a:spAutoFit/>
          </a:bodyPr>
          <a:lstStyle/>
          <a:p>
            <a:pPr marL="0" lvl="1"/>
            <a:r>
              <a:rPr lang="en-US" sz="1100" b="1" cap="all">
                <a:solidFill>
                  <a:srgbClr val="FF0000"/>
                </a:solidFill>
                <a:latin typeface="Mulish"/>
              </a:rPr>
              <a:t>NHÔNG SÊN DĨA</a:t>
            </a:r>
          </a:p>
          <a:p>
            <a:pPr marL="0" lvl="1"/>
            <a:r>
              <a:rPr lang="en-US" sz="1100" cap="all">
                <a:solidFill>
                  <a:srgbClr val="FFFFFF"/>
                </a:solidFill>
                <a:latin typeface="Mulish"/>
              </a:rPr>
              <a:t>SÊN XE</a:t>
            </a:r>
          </a:p>
        </p:txBody>
      </p:sp>
      <p:sp>
        <p:nvSpPr>
          <p:cNvPr id="22" name="TextBox 21">
            <a:extLst>
              <a:ext uri="{FF2B5EF4-FFF2-40B4-BE49-F238E27FC236}">
                <a16:creationId xmlns:a16="http://schemas.microsoft.com/office/drawing/2014/main" id="{C5FC2083-2FF0-78A4-1D12-F6E15D807EF8}"/>
              </a:ext>
            </a:extLst>
          </p:cNvPr>
          <p:cNvSpPr txBox="1"/>
          <p:nvPr/>
        </p:nvSpPr>
        <p:spPr>
          <a:xfrm>
            <a:off x="10120354" y="3695698"/>
            <a:ext cx="1260728" cy="938719"/>
          </a:xfrm>
          <a:prstGeom prst="rect">
            <a:avLst/>
          </a:prstGeom>
          <a:noFill/>
        </p:spPr>
        <p:txBody>
          <a:bodyPr wrap="square">
            <a:spAutoFit/>
          </a:bodyPr>
          <a:lstStyle/>
          <a:p>
            <a:r>
              <a:rPr lang="en-US" sz="1100" b="1" cap="all">
                <a:solidFill>
                  <a:srgbClr val="FF0000"/>
                </a:solidFill>
                <a:latin typeface="Mulish"/>
              </a:rPr>
              <a:t>PÔ - ỐNG XẢ</a:t>
            </a:r>
          </a:p>
          <a:p>
            <a:pPr marL="0" lvl="1"/>
            <a:r>
              <a:rPr lang="en-US" sz="1100" cap="all">
                <a:solidFill>
                  <a:srgbClr val="FFFFFF"/>
                </a:solidFill>
                <a:latin typeface="Mulish"/>
              </a:rPr>
              <a:t>CỔ PÔ</a:t>
            </a:r>
          </a:p>
          <a:p>
            <a:pPr marL="0" lvl="1"/>
            <a:r>
              <a:rPr lang="en-US" sz="1100" cap="all">
                <a:solidFill>
                  <a:srgbClr val="FFFFFF"/>
                </a:solidFill>
                <a:latin typeface="Mulish"/>
              </a:rPr>
              <a:t>PÔ DECAT</a:t>
            </a:r>
          </a:p>
          <a:p>
            <a:pPr marL="0" lvl="1"/>
            <a:r>
              <a:rPr lang="en-US" sz="1100" cap="all">
                <a:solidFill>
                  <a:srgbClr val="FFFFFF"/>
                </a:solidFill>
                <a:latin typeface="Mulish"/>
              </a:rPr>
              <a:t>PÔ FULL SYSTEM</a:t>
            </a:r>
          </a:p>
          <a:p>
            <a:pPr marL="0" lvl="1"/>
            <a:r>
              <a:rPr lang="en-US" sz="1100" cap="all">
                <a:solidFill>
                  <a:srgbClr val="FFFFFF"/>
                </a:solidFill>
                <a:latin typeface="Mulish"/>
              </a:rPr>
              <a:t>PÔ SLIP ON</a:t>
            </a:r>
          </a:p>
        </p:txBody>
      </p:sp>
      <p:sp>
        <p:nvSpPr>
          <p:cNvPr id="26" name="TextBox 25">
            <a:extLst>
              <a:ext uri="{FF2B5EF4-FFF2-40B4-BE49-F238E27FC236}">
                <a16:creationId xmlns:a16="http://schemas.microsoft.com/office/drawing/2014/main" id="{5653713E-F272-0658-08EC-B7BFCA2485B5}"/>
              </a:ext>
            </a:extLst>
          </p:cNvPr>
          <p:cNvSpPr txBox="1"/>
          <p:nvPr/>
        </p:nvSpPr>
        <p:spPr>
          <a:xfrm>
            <a:off x="10137264" y="3053128"/>
            <a:ext cx="1277642" cy="430887"/>
          </a:xfrm>
          <a:prstGeom prst="rect">
            <a:avLst/>
          </a:prstGeom>
          <a:noFill/>
        </p:spPr>
        <p:txBody>
          <a:bodyPr wrap="square">
            <a:spAutoFit/>
          </a:bodyPr>
          <a:lstStyle/>
          <a:p>
            <a:r>
              <a:rPr lang="en-US" sz="1100" b="1" cap="all">
                <a:solidFill>
                  <a:srgbClr val="FF0000"/>
                </a:solidFill>
                <a:latin typeface="Mulish"/>
              </a:rPr>
              <a:t>BẢO VỆ</a:t>
            </a:r>
          </a:p>
          <a:p>
            <a:pPr marL="0" lvl="1"/>
            <a:r>
              <a:rPr lang="en-US" sz="1100" b="1" cap="all">
                <a:solidFill>
                  <a:schemeClr val="bg1"/>
                </a:solidFill>
                <a:latin typeface="Mulish"/>
              </a:rPr>
              <a:t>BẢO VỆ LỐC MÁY</a:t>
            </a:r>
          </a:p>
        </p:txBody>
      </p:sp>
      <p:sp>
        <p:nvSpPr>
          <p:cNvPr id="28" name="TextBox 27">
            <a:extLst>
              <a:ext uri="{FF2B5EF4-FFF2-40B4-BE49-F238E27FC236}">
                <a16:creationId xmlns:a16="http://schemas.microsoft.com/office/drawing/2014/main" id="{35B08AE9-F17A-7272-7081-3B6D49443701}"/>
              </a:ext>
            </a:extLst>
          </p:cNvPr>
          <p:cNvSpPr txBox="1"/>
          <p:nvPr/>
        </p:nvSpPr>
        <p:spPr>
          <a:xfrm>
            <a:off x="10137264" y="1965914"/>
            <a:ext cx="1532965" cy="769441"/>
          </a:xfrm>
          <a:prstGeom prst="rect">
            <a:avLst/>
          </a:prstGeom>
          <a:noFill/>
        </p:spPr>
        <p:txBody>
          <a:bodyPr wrap="square">
            <a:spAutoFit/>
          </a:bodyPr>
          <a:lstStyle/>
          <a:p>
            <a:r>
              <a:rPr lang="en-US" sz="1100" b="1" cap="all">
                <a:solidFill>
                  <a:srgbClr val="FF0000"/>
                </a:solidFill>
                <a:latin typeface="Mulish"/>
              </a:rPr>
              <a:t>PHỤ KIỆN XE</a:t>
            </a:r>
          </a:p>
          <a:p>
            <a:pPr marL="0" lvl="1"/>
            <a:r>
              <a:rPr lang="en-US" sz="1100" b="1" cap="all">
                <a:solidFill>
                  <a:schemeClr val="bg1"/>
                </a:solidFill>
                <a:latin typeface="Mulish"/>
              </a:rPr>
              <a:t>NẮP XĂNG - NHỚT</a:t>
            </a:r>
          </a:p>
          <a:p>
            <a:pPr marL="0" lvl="1"/>
            <a:r>
              <a:rPr lang="en-US" sz="1100" b="1" cap="all">
                <a:solidFill>
                  <a:schemeClr val="bg1"/>
                </a:solidFill>
                <a:latin typeface="Mulish"/>
              </a:rPr>
              <a:t>ỐNG XĂNG - DẦU</a:t>
            </a:r>
          </a:p>
          <a:p>
            <a:pPr marL="0" lvl="1"/>
            <a:r>
              <a:rPr lang="en-US" sz="1100" b="1" cap="all">
                <a:solidFill>
                  <a:schemeClr val="bg1"/>
                </a:solidFill>
                <a:latin typeface="Mulish"/>
              </a:rPr>
              <a:t>VFORCE</a:t>
            </a:r>
          </a:p>
        </p:txBody>
      </p:sp>
    </p:spTree>
    <p:extLst>
      <p:ext uri="{BB962C8B-B14F-4D97-AF65-F5344CB8AC3E}">
        <p14:creationId xmlns:p14="http://schemas.microsoft.com/office/powerpoint/2010/main" val="3444225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EFEA7B-BD11-BE13-5FA9-1DB3D0BC2737}"/>
              </a:ext>
            </a:extLst>
          </p:cNvPr>
          <p:cNvSpPr txBox="1"/>
          <p:nvPr/>
        </p:nvSpPr>
        <p:spPr>
          <a:xfrm>
            <a:off x="5991007" y="671901"/>
            <a:ext cx="6236323" cy="1169551"/>
          </a:xfrm>
          <a:prstGeom prst="rect">
            <a:avLst/>
          </a:prstGeom>
          <a:noFill/>
        </p:spPr>
        <p:txBody>
          <a:bodyPr wrap="none" rtlCol="0">
            <a:spAutoFit/>
          </a:bodyPr>
          <a:lstStyle/>
          <a:p>
            <a:r>
              <a:rPr lang="en-US" sz="1400">
                <a:latin typeface="Cambria" panose="02040503050406030204" pitchFamily="18" charset="0"/>
                <a:ea typeface="Cambria" panose="02040503050406030204" pitchFamily="18" charset="0"/>
              </a:rPr>
              <a:t>9. Đây là sản phẩm nằm ngoài (trang chủ |Accossato) và mỗi sản phẩm sẽ</a:t>
            </a:r>
          </a:p>
          <a:p>
            <a:r>
              <a:rPr lang="en-US" sz="1400">
                <a:latin typeface="Cambria" panose="02040503050406030204" pitchFamily="18" charset="0"/>
                <a:ea typeface="Cambria" panose="02040503050406030204" pitchFamily="18" charset="0"/>
              </a:rPr>
              <a:t>Có 1 hình đại diện như này, nhưng khi chị bấm vào sản phẩm bất kì, ví dụ</a:t>
            </a:r>
          </a:p>
          <a:p>
            <a:r>
              <a:rPr lang="en-US" sz="1400">
                <a:latin typeface="Cambria" panose="02040503050406030204" pitchFamily="18" charset="0"/>
                <a:ea typeface="Cambria" panose="02040503050406030204" pitchFamily="18" charset="0"/>
              </a:rPr>
              <a:t>“Bố thắng Accossato Moto 3” thì sản phẩm tổng cộng là có 3 hình ( 1 đại diện,</a:t>
            </a:r>
          </a:p>
          <a:p>
            <a:r>
              <a:rPr lang="en-US" sz="1400">
                <a:latin typeface="Cambria" panose="02040503050406030204" pitchFamily="18" charset="0"/>
                <a:ea typeface="Cambria" panose="02040503050406030204" pitchFamily="18" charset="0"/>
              </a:rPr>
              <a:t>Một bản vẽ, 1 hình nghiêm. Tuy nhiên, khi chị bấm vào xem hình 2 or hình 3, thì</a:t>
            </a:r>
          </a:p>
          <a:p>
            <a:r>
              <a:rPr lang="en-US" sz="1400">
                <a:latin typeface="Cambria" panose="02040503050406030204" pitchFamily="18" charset="0"/>
                <a:ea typeface="Cambria" panose="02040503050406030204" pitchFamily="18" charset="0"/>
              </a:rPr>
              <a:t>Hình 1 sẽ biến mất, xử lý lỗi này nhé</a:t>
            </a:r>
          </a:p>
        </p:txBody>
      </p:sp>
      <p:pic>
        <p:nvPicPr>
          <p:cNvPr id="8" name="Picture 7">
            <a:extLst>
              <a:ext uri="{FF2B5EF4-FFF2-40B4-BE49-F238E27FC236}">
                <a16:creationId xmlns:a16="http://schemas.microsoft.com/office/drawing/2014/main" id="{9059CE96-75EF-92E1-7C38-728133044970}"/>
              </a:ext>
            </a:extLst>
          </p:cNvPr>
          <p:cNvPicPr>
            <a:picLocks noChangeAspect="1"/>
          </p:cNvPicPr>
          <p:nvPr/>
        </p:nvPicPr>
        <p:blipFill>
          <a:blip r:embed="rId2"/>
          <a:stretch>
            <a:fillRect/>
          </a:stretch>
        </p:blipFill>
        <p:spPr>
          <a:xfrm>
            <a:off x="35568" y="449046"/>
            <a:ext cx="6060432" cy="4055827"/>
          </a:xfrm>
          <a:prstGeom prst="rect">
            <a:avLst/>
          </a:prstGeom>
        </p:spPr>
      </p:pic>
      <p:pic>
        <p:nvPicPr>
          <p:cNvPr id="10" name="Picture 9">
            <a:extLst>
              <a:ext uri="{FF2B5EF4-FFF2-40B4-BE49-F238E27FC236}">
                <a16:creationId xmlns:a16="http://schemas.microsoft.com/office/drawing/2014/main" id="{1F2906A3-C170-D0B2-B49E-E4710D4ECE7A}"/>
              </a:ext>
            </a:extLst>
          </p:cNvPr>
          <p:cNvPicPr>
            <a:picLocks noChangeAspect="1"/>
          </p:cNvPicPr>
          <p:nvPr/>
        </p:nvPicPr>
        <p:blipFill>
          <a:blip r:embed="rId3"/>
          <a:stretch>
            <a:fillRect/>
          </a:stretch>
        </p:blipFill>
        <p:spPr>
          <a:xfrm>
            <a:off x="6498653" y="1856644"/>
            <a:ext cx="4590347" cy="2229873"/>
          </a:xfrm>
          <a:prstGeom prst="rect">
            <a:avLst/>
          </a:prstGeom>
        </p:spPr>
      </p:pic>
      <p:sp>
        <p:nvSpPr>
          <p:cNvPr id="11" name="Arrow: Down 10">
            <a:extLst>
              <a:ext uri="{FF2B5EF4-FFF2-40B4-BE49-F238E27FC236}">
                <a16:creationId xmlns:a16="http://schemas.microsoft.com/office/drawing/2014/main" id="{0C7619C7-D212-2CBD-E580-AE9A1321A23D}"/>
              </a:ext>
            </a:extLst>
          </p:cNvPr>
          <p:cNvSpPr/>
          <p:nvPr/>
        </p:nvSpPr>
        <p:spPr>
          <a:xfrm>
            <a:off x="11089000" y="1601999"/>
            <a:ext cx="539496" cy="50929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41DF4F9-DF84-FCBC-127E-256177C4CD98}"/>
              </a:ext>
            </a:extLst>
          </p:cNvPr>
          <p:cNvSpPr txBox="1"/>
          <p:nvPr/>
        </p:nvSpPr>
        <p:spPr>
          <a:xfrm>
            <a:off x="7333488" y="2602248"/>
            <a:ext cx="301686" cy="369332"/>
          </a:xfrm>
          <a:prstGeom prst="rect">
            <a:avLst/>
          </a:prstGeom>
          <a:noFill/>
        </p:spPr>
        <p:txBody>
          <a:bodyPr wrap="none" rtlCol="0">
            <a:spAutoFit/>
          </a:bodyPr>
          <a:lstStyle/>
          <a:p>
            <a:r>
              <a:rPr lang="en-US" b="1">
                <a:solidFill>
                  <a:srgbClr val="FF0000"/>
                </a:solidFill>
              </a:rPr>
              <a:t>1</a:t>
            </a:r>
          </a:p>
        </p:txBody>
      </p:sp>
      <p:sp>
        <p:nvSpPr>
          <p:cNvPr id="15" name="TextBox 14">
            <a:extLst>
              <a:ext uri="{FF2B5EF4-FFF2-40B4-BE49-F238E27FC236}">
                <a16:creationId xmlns:a16="http://schemas.microsoft.com/office/drawing/2014/main" id="{4E54560E-6BF9-C410-08FB-825390AC2967}"/>
              </a:ext>
            </a:extLst>
          </p:cNvPr>
          <p:cNvSpPr txBox="1"/>
          <p:nvPr/>
        </p:nvSpPr>
        <p:spPr>
          <a:xfrm>
            <a:off x="6580632" y="3472714"/>
            <a:ext cx="301686" cy="369332"/>
          </a:xfrm>
          <a:prstGeom prst="rect">
            <a:avLst/>
          </a:prstGeom>
          <a:noFill/>
        </p:spPr>
        <p:txBody>
          <a:bodyPr wrap="none" rtlCol="0">
            <a:spAutoFit/>
          </a:bodyPr>
          <a:lstStyle/>
          <a:p>
            <a:r>
              <a:rPr lang="en-US" b="1">
                <a:solidFill>
                  <a:srgbClr val="FF0000"/>
                </a:solidFill>
              </a:rPr>
              <a:t>2</a:t>
            </a:r>
          </a:p>
        </p:txBody>
      </p:sp>
      <p:sp>
        <p:nvSpPr>
          <p:cNvPr id="16" name="TextBox 15">
            <a:extLst>
              <a:ext uri="{FF2B5EF4-FFF2-40B4-BE49-F238E27FC236}">
                <a16:creationId xmlns:a16="http://schemas.microsoft.com/office/drawing/2014/main" id="{F4A3786A-BE84-8760-EAD6-B8F354B7ECF9}"/>
              </a:ext>
            </a:extLst>
          </p:cNvPr>
          <p:cNvSpPr txBox="1"/>
          <p:nvPr/>
        </p:nvSpPr>
        <p:spPr>
          <a:xfrm>
            <a:off x="7031802" y="3507284"/>
            <a:ext cx="301686" cy="369332"/>
          </a:xfrm>
          <a:prstGeom prst="rect">
            <a:avLst/>
          </a:prstGeom>
          <a:noFill/>
        </p:spPr>
        <p:txBody>
          <a:bodyPr wrap="none" rtlCol="0">
            <a:spAutoFit/>
          </a:bodyPr>
          <a:lstStyle/>
          <a:p>
            <a:r>
              <a:rPr lang="en-US" b="1">
                <a:solidFill>
                  <a:srgbClr val="FF0000"/>
                </a:solidFill>
              </a:rPr>
              <a:t>3</a:t>
            </a:r>
          </a:p>
        </p:txBody>
      </p:sp>
      <p:pic>
        <p:nvPicPr>
          <p:cNvPr id="18" name="Picture 17">
            <a:extLst>
              <a:ext uri="{FF2B5EF4-FFF2-40B4-BE49-F238E27FC236}">
                <a16:creationId xmlns:a16="http://schemas.microsoft.com/office/drawing/2014/main" id="{F4C0BB04-838A-5099-AFAE-A18C0692C06E}"/>
              </a:ext>
            </a:extLst>
          </p:cNvPr>
          <p:cNvPicPr>
            <a:picLocks noChangeAspect="1"/>
          </p:cNvPicPr>
          <p:nvPr/>
        </p:nvPicPr>
        <p:blipFill>
          <a:blip r:embed="rId4"/>
          <a:stretch>
            <a:fillRect/>
          </a:stretch>
        </p:blipFill>
        <p:spPr>
          <a:xfrm>
            <a:off x="6396474" y="4101709"/>
            <a:ext cx="5425387" cy="2626667"/>
          </a:xfrm>
          <a:prstGeom prst="rect">
            <a:avLst/>
          </a:prstGeom>
        </p:spPr>
      </p:pic>
      <p:sp>
        <p:nvSpPr>
          <p:cNvPr id="19" name="Arrow: Down 18">
            <a:extLst>
              <a:ext uri="{FF2B5EF4-FFF2-40B4-BE49-F238E27FC236}">
                <a16:creationId xmlns:a16="http://schemas.microsoft.com/office/drawing/2014/main" id="{333B5364-3A84-F729-1E47-E144012903D2}"/>
              </a:ext>
            </a:extLst>
          </p:cNvPr>
          <p:cNvSpPr/>
          <p:nvPr/>
        </p:nvSpPr>
        <p:spPr>
          <a:xfrm>
            <a:off x="11089000" y="3592419"/>
            <a:ext cx="539496" cy="50929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EA5BD8A-AE76-98C3-54B2-938286CBC251}"/>
              </a:ext>
            </a:extLst>
          </p:cNvPr>
          <p:cNvSpPr txBox="1"/>
          <p:nvPr/>
        </p:nvSpPr>
        <p:spPr>
          <a:xfrm>
            <a:off x="8299770" y="5045710"/>
            <a:ext cx="301686" cy="369332"/>
          </a:xfrm>
          <a:prstGeom prst="rect">
            <a:avLst/>
          </a:prstGeom>
          <a:noFill/>
        </p:spPr>
        <p:txBody>
          <a:bodyPr wrap="none" rtlCol="0">
            <a:spAutoFit/>
          </a:bodyPr>
          <a:lstStyle/>
          <a:p>
            <a:r>
              <a:rPr lang="en-US" b="1">
                <a:solidFill>
                  <a:srgbClr val="FF0000"/>
                </a:solidFill>
              </a:rPr>
              <a:t>3</a:t>
            </a:r>
          </a:p>
        </p:txBody>
      </p:sp>
      <p:sp>
        <p:nvSpPr>
          <p:cNvPr id="21" name="TextBox 20">
            <a:extLst>
              <a:ext uri="{FF2B5EF4-FFF2-40B4-BE49-F238E27FC236}">
                <a16:creationId xmlns:a16="http://schemas.microsoft.com/office/drawing/2014/main" id="{1BE70389-ACA3-A49E-5492-2D3BE4FC3900}"/>
              </a:ext>
            </a:extLst>
          </p:cNvPr>
          <p:cNvSpPr txBox="1"/>
          <p:nvPr/>
        </p:nvSpPr>
        <p:spPr>
          <a:xfrm>
            <a:off x="6580632" y="6076937"/>
            <a:ext cx="301686" cy="369332"/>
          </a:xfrm>
          <a:prstGeom prst="rect">
            <a:avLst/>
          </a:prstGeom>
          <a:noFill/>
        </p:spPr>
        <p:txBody>
          <a:bodyPr wrap="none" rtlCol="0">
            <a:spAutoFit/>
          </a:bodyPr>
          <a:lstStyle/>
          <a:p>
            <a:r>
              <a:rPr lang="en-US" b="1">
                <a:solidFill>
                  <a:srgbClr val="FF0000"/>
                </a:solidFill>
              </a:rPr>
              <a:t>2</a:t>
            </a:r>
          </a:p>
        </p:txBody>
      </p:sp>
    </p:spTree>
    <p:extLst>
      <p:ext uri="{BB962C8B-B14F-4D97-AF65-F5344CB8AC3E}">
        <p14:creationId xmlns:p14="http://schemas.microsoft.com/office/powerpoint/2010/main" val="3887883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E33912-CBE6-ABDA-513A-77C5096950E8}"/>
              </a:ext>
            </a:extLst>
          </p:cNvPr>
          <p:cNvPicPr>
            <a:picLocks noChangeAspect="1"/>
          </p:cNvPicPr>
          <p:nvPr/>
        </p:nvPicPr>
        <p:blipFill>
          <a:blip r:embed="rId2"/>
          <a:stretch>
            <a:fillRect/>
          </a:stretch>
        </p:blipFill>
        <p:spPr>
          <a:xfrm>
            <a:off x="710224" y="349877"/>
            <a:ext cx="3277057" cy="4401164"/>
          </a:xfrm>
          <a:prstGeom prst="rect">
            <a:avLst/>
          </a:prstGeom>
        </p:spPr>
      </p:pic>
      <p:sp>
        <p:nvSpPr>
          <p:cNvPr id="6" name="Oval 5">
            <a:extLst>
              <a:ext uri="{FF2B5EF4-FFF2-40B4-BE49-F238E27FC236}">
                <a16:creationId xmlns:a16="http://schemas.microsoft.com/office/drawing/2014/main" id="{10D3CF6E-8C11-8C20-5C1C-942C5A585976}"/>
              </a:ext>
            </a:extLst>
          </p:cNvPr>
          <p:cNvSpPr/>
          <p:nvPr/>
        </p:nvSpPr>
        <p:spPr>
          <a:xfrm>
            <a:off x="710224" y="860612"/>
            <a:ext cx="1253047" cy="3496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DFF8D3-D77F-0046-70CB-61FC320CFC77}"/>
              </a:ext>
            </a:extLst>
          </p:cNvPr>
          <p:cNvSpPr txBox="1"/>
          <p:nvPr/>
        </p:nvSpPr>
        <p:spPr>
          <a:xfrm>
            <a:off x="4518212" y="2719716"/>
            <a:ext cx="6687671" cy="2246769"/>
          </a:xfrm>
          <a:prstGeom prst="rect">
            <a:avLst/>
          </a:prstGeom>
          <a:noFill/>
        </p:spPr>
        <p:txBody>
          <a:bodyPr wrap="square" rtlCol="0">
            <a:spAutoFit/>
          </a:bodyPr>
          <a:lstStyle/>
          <a:p>
            <a:r>
              <a:rPr lang="en-US" sz="1400">
                <a:latin typeface="Cambria" panose="02040503050406030204" pitchFamily="18" charset="0"/>
                <a:ea typeface="Cambria" panose="02040503050406030204" pitchFamily="18" charset="0"/>
              </a:rPr>
              <a:t>10. Có thể bấm và truy cập vào 1 link mới của phần “hệ thống lái”</a:t>
            </a:r>
          </a:p>
          <a:p>
            <a:endParaRPr lang="en-US" sz="1400">
              <a:latin typeface="Cambria" panose="02040503050406030204" pitchFamily="18" charset="0"/>
              <a:ea typeface="Cambria" panose="02040503050406030204" pitchFamily="18" charset="0"/>
            </a:endParaRPr>
          </a:p>
          <a:p>
            <a:r>
              <a:rPr lang="en-US" sz="1400">
                <a:latin typeface="Cambria" panose="02040503050406030204" pitchFamily="18" charset="0"/>
                <a:ea typeface="Cambria" panose="02040503050406030204" pitchFamily="18" charset="0"/>
              </a:rPr>
              <a:t>Hiện các chữ màu đỏ có trong Loại sản phẩm sẽ không bấm chọn được, chị mong muốn là khi di chuột đến các chữ màu đỏ.</a:t>
            </a:r>
          </a:p>
          <a:p>
            <a:r>
              <a:rPr lang="en-US" sz="1400">
                <a:latin typeface="Cambria" panose="02040503050406030204" pitchFamily="18" charset="0"/>
                <a:ea typeface="Cambria" panose="02040503050406030204" pitchFamily="18" charset="0"/>
              </a:rPr>
              <a:t>có thể bấm và truy cập vào 1 trang, trong đó sẽ có tất cả các sản phẩm con của nó. Ví dụ:</a:t>
            </a:r>
          </a:p>
          <a:p>
            <a:endParaRPr lang="en-US" sz="1400">
              <a:latin typeface="Cambria" panose="02040503050406030204" pitchFamily="18" charset="0"/>
              <a:ea typeface="Cambria" panose="02040503050406030204" pitchFamily="18" charset="0"/>
            </a:endParaRPr>
          </a:p>
          <a:p>
            <a:r>
              <a:rPr lang="en-US" sz="1400">
                <a:latin typeface="Cambria" panose="02040503050406030204" pitchFamily="18" charset="0"/>
                <a:ea typeface="Cambria" panose="02040503050406030204" pitchFamily="18" charset="0"/>
              </a:rPr>
              <a:t>Chị bấm vào hệ thống lái, tất cả các sản phẩm như bao tay, chảng ba…. Gương chiếu hậu, trợ lực để sẽ hiện ra (tương tự như chức năng popup – tổng hợp các</a:t>
            </a:r>
          </a:p>
          <a:p>
            <a:r>
              <a:rPr lang="en-US" sz="1400">
                <a:latin typeface="Cambria" panose="02040503050406030204" pitchFamily="18" charset="0"/>
                <a:ea typeface="Cambria" panose="02040503050406030204" pitchFamily="18" charset="0"/>
              </a:rPr>
              <a:t>Sản phẩm khuyến mãi)</a:t>
            </a:r>
          </a:p>
        </p:txBody>
      </p:sp>
    </p:spTree>
    <p:extLst>
      <p:ext uri="{BB962C8B-B14F-4D97-AF65-F5344CB8AC3E}">
        <p14:creationId xmlns:p14="http://schemas.microsoft.com/office/powerpoint/2010/main" val="382620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F5FA2-E342-DF9D-DF01-8C6FE14C2255}"/>
              </a:ext>
            </a:extLst>
          </p:cNvPr>
          <p:cNvPicPr>
            <a:picLocks noChangeAspect="1"/>
          </p:cNvPicPr>
          <p:nvPr/>
        </p:nvPicPr>
        <p:blipFill>
          <a:blip r:embed="rId2"/>
          <a:stretch>
            <a:fillRect/>
          </a:stretch>
        </p:blipFill>
        <p:spPr>
          <a:xfrm>
            <a:off x="6096000" y="214009"/>
            <a:ext cx="1602399" cy="359417"/>
          </a:xfrm>
          <a:prstGeom prst="rect">
            <a:avLst/>
          </a:prstGeom>
        </p:spPr>
      </p:pic>
      <p:grpSp>
        <p:nvGrpSpPr>
          <p:cNvPr id="5" name="Group 4">
            <a:extLst>
              <a:ext uri="{FF2B5EF4-FFF2-40B4-BE49-F238E27FC236}">
                <a16:creationId xmlns:a16="http://schemas.microsoft.com/office/drawing/2014/main" id="{33514AF2-0FA8-2C07-98D1-B819CF312433}"/>
              </a:ext>
            </a:extLst>
          </p:cNvPr>
          <p:cNvGrpSpPr/>
          <p:nvPr/>
        </p:nvGrpSpPr>
        <p:grpSpPr>
          <a:xfrm>
            <a:off x="7809271" y="214009"/>
            <a:ext cx="2725389" cy="5489033"/>
            <a:chOff x="7809271" y="214009"/>
            <a:chExt cx="2725389" cy="5489033"/>
          </a:xfrm>
        </p:grpSpPr>
        <p:sp>
          <p:nvSpPr>
            <p:cNvPr id="6" name="Arrow: Right 5">
              <a:extLst>
                <a:ext uri="{FF2B5EF4-FFF2-40B4-BE49-F238E27FC236}">
                  <a16:creationId xmlns:a16="http://schemas.microsoft.com/office/drawing/2014/main" id="{8F71315F-7CA7-2EFE-3E40-FA6E14E96C58}"/>
                </a:ext>
              </a:extLst>
            </p:cNvPr>
            <p:cNvSpPr/>
            <p:nvPr/>
          </p:nvSpPr>
          <p:spPr>
            <a:xfrm>
              <a:off x="7809271" y="214009"/>
              <a:ext cx="523568" cy="2858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F04D533-4EA9-2272-C589-8A0CF281926C}"/>
                </a:ext>
              </a:extLst>
            </p:cNvPr>
            <p:cNvPicPr>
              <a:picLocks noChangeAspect="1"/>
            </p:cNvPicPr>
            <p:nvPr/>
          </p:nvPicPr>
          <p:blipFill>
            <a:blip r:embed="rId2"/>
            <a:stretch>
              <a:fillRect/>
            </a:stretch>
          </p:blipFill>
          <p:spPr>
            <a:xfrm>
              <a:off x="8541774" y="214009"/>
              <a:ext cx="1602399" cy="359417"/>
            </a:xfrm>
            <a:prstGeom prst="rect">
              <a:avLst/>
            </a:prstGeom>
          </p:spPr>
        </p:pic>
        <p:cxnSp>
          <p:nvCxnSpPr>
            <p:cNvPr id="8" name="Straight Arrow Connector 7">
              <a:extLst>
                <a:ext uri="{FF2B5EF4-FFF2-40B4-BE49-F238E27FC236}">
                  <a16:creationId xmlns:a16="http://schemas.microsoft.com/office/drawing/2014/main" id="{E4121685-EA65-4BAF-8395-A87EF7F01B0E}"/>
                </a:ext>
              </a:extLst>
            </p:cNvPr>
            <p:cNvCxnSpPr/>
            <p:nvPr/>
          </p:nvCxnSpPr>
          <p:spPr>
            <a:xfrm>
              <a:off x="8790039" y="573426"/>
              <a:ext cx="0" cy="45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873DA8-7405-29E3-2CE5-BC6F39B342C2}"/>
                </a:ext>
              </a:extLst>
            </p:cNvPr>
            <p:cNvSpPr txBox="1"/>
            <p:nvPr/>
          </p:nvSpPr>
          <p:spPr>
            <a:xfrm>
              <a:off x="8169380" y="921894"/>
              <a:ext cx="744787" cy="507831"/>
            </a:xfrm>
            <a:prstGeom prst="rect">
              <a:avLst/>
            </a:prstGeom>
            <a:noFill/>
          </p:spPr>
          <p:txBody>
            <a:bodyPr wrap="square">
              <a:spAutoFit/>
            </a:bodyPr>
            <a:lstStyle/>
            <a:p>
              <a:pPr algn="ctr"/>
              <a:r>
                <a:rPr lang="en-US" sz="900">
                  <a:latin typeface="Cambria" panose="02040503050406030204" pitchFamily="18" charset="0"/>
                  <a:ea typeface="Cambria" panose="02040503050406030204" pitchFamily="18" charset="0"/>
                </a:rPr>
                <a:t>Đăng ký</a:t>
              </a:r>
            </a:p>
            <a:p>
              <a:pPr algn="ctr"/>
              <a:r>
                <a:rPr lang="en-US" sz="900">
                  <a:latin typeface="Cambria" panose="02040503050406030204" pitchFamily="18" charset="0"/>
                  <a:ea typeface="Cambria" panose="02040503050406030204" pitchFamily="18" charset="0"/>
                </a:rPr>
                <a:t>Đăng nhập</a:t>
              </a:r>
            </a:p>
            <a:p>
              <a:pPr algn="ctr"/>
              <a:r>
                <a:rPr lang="en-US" sz="900">
                  <a:latin typeface="Cambria" panose="02040503050406030204" pitchFamily="18" charset="0"/>
                  <a:ea typeface="Cambria" panose="02040503050406030204" pitchFamily="18" charset="0"/>
                </a:rPr>
                <a:t>Đăng xuất</a:t>
              </a:r>
            </a:p>
          </p:txBody>
        </p:sp>
        <p:cxnSp>
          <p:nvCxnSpPr>
            <p:cNvPr id="10" name="Straight Arrow Connector 9">
              <a:extLst>
                <a:ext uri="{FF2B5EF4-FFF2-40B4-BE49-F238E27FC236}">
                  <a16:creationId xmlns:a16="http://schemas.microsoft.com/office/drawing/2014/main" id="{6E70DD4C-70E2-7DE0-B5E3-FCDC45FE5921}"/>
                </a:ext>
              </a:extLst>
            </p:cNvPr>
            <p:cNvCxnSpPr/>
            <p:nvPr/>
          </p:nvCxnSpPr>
          <p:spPr>
            <a:xfrm>
              <a:off x="9167348" y="592386"/>
              <a:ext cx="0" cy="45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F437A2-E92F-F771-ECB8-6D6E9A1DB9F0}"/>
                </a:ext>
              </a:extLst>
            </p:cNvPr>
            <p:cNvSpPr txBox="1"/>
            <p:nvPr/>
          </p:nvSpPr>
          <p:spPr>
            <a:xfrm>
              <a:off x="8794955" y="1051347"/>
              <a:ext cx="621890" cy="230832"/>
            </a:xfrm>
            <a:prstGeom prst="rect">
              <a:avLst/>
            </a:prstGeom>
            <a:noFill/>
          </p:spPr>
          <p:txBody>
            <a:bodyPr wrap="square">
              <a:spAutoFit/>
            </a:bodyPr>
            <a:lstStyle/>
            <a:p>
              <a:pPr algn="ctr"/>
              <a:r>
                <a:rPr lang="en-US" sz="900">
                  <a:latin typeface="Cambria" panose="02040503050406030204" pitchFamily="18" charset="0"/>
                  <a:ea typeface="Cambria" panose="02040503050406030204" pitchFamily="18" charset="0"/>
                </a:rPr>
                <a:t>Giỏ hàng</a:t>
              </a:r>
            </a:p>
          </p:txBody>
        </p:sp>
        <p:cxnSp>
          <p:nvCxnSpPr>
            <p:cNvPr id="12" name="Straight Arrow Connector 11">
              <a:extLst>
                <a:ext uri="{FF2B5EF4-FFF2-40B4-BE49-F238E27FC236}">
                  <a16:creationId xmlns:a16="http://schemas.microsoft.com/office/drawing/2014/main" id="{AC436DED-C8FE-6146-0678-087A29C61E82}"/>
                </a:ext>
              </a:extLst>
            </p:cNvPr>
            <p:cNvCxnSpPr>
              <a:cxnSpLocks/>
              <a:endCxn id="13" idx="0"/>
            </p:cNvCxnSpPr>
            <p:nvPr/>
          </p:nvCxnSpPr>
          <p:spPr>
            <a:xfrm>
              <a:off x="9545883" y="592386"/>
              <a:ext cx="0" cy="788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430998-45A4-3974-2B37-E18D50D35791}"/>
                </a:ext>
              </a:extLst>
            </p:cNvPr>
            <p:cNvSpPr txBox="1"/>
            <p:nvPr/>
          </p:nvSpPr>
          <p:spPr>
            <a:xfrm>
              <a:off x="9234938" y="1380669"/>
              <a:ext cx="621890" cy="369332"/>
            </a:xfrm>
            <a:prstGeom prst="rect">
              <a:avLst/>
            </a:prstGeom>
            <a:noFill/>
          </p:spPr>
          <p:txBody>
            <a:bodyPr wrap="square">
              <a:spAutoFit/>
            </a:bodyPr>
            <a:lstStyle/>
            <a:p>
              <a:pPr algn="ctr"/>
              <a:r>
                <a:rPr lang="en-US" sz="900">
                  <a:latin typeface="Cambria" panose="02040503050406030204" pitchFamily="18" charset="0"/>
                  <a:ea typeface="Cambria" panose="02040503050406030204" pitchFamily="18" charset="0"/>
                </a:rPr>
                <a:t>Đơn hàng</a:t>
              </a:r>
            </a:p>
          </p:txBody>
        </p:sp>
        <p:cxnSp>
          <p:nvCxnSpPr>
            <p:cNvPr id="14" name="Straight Arrow Connector 13">
              <a:extLst>
                <a:ext uri="{FF2B5EF4-FFF2-40B4-BE49-F238E27FC236}">
                  <a16:creationId xmlns:a16="http://schemas.microsoft.com/office/drawing/2014/main" id="{60BBA396-52AB-2870-D3BC-76FCE3BE6B95}"/>
                </a:ext>
              </a:extLst>
            </p:cNvPr>
            <p:cNvCxnSpPr>
              <a:cxnSpLocks/>
            </p:cNvCxnSpPr>
            <p:nvPr/>
          </p:nvCxnSpPr>
          <p:spPr>
            <a:xfrm>
              <a:off x="9978503" y="573426"/>
              <a:ext cx="0" cy="477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D6F898-A47B-355A-784A-4006A59F9231}"/>
                </a:ext>
              </a:extLst>
            </p:cNvPr>
            <p:cNvSpPr txBox="1"/>
            <p:nvPr/>
          </p:nvSpPr>
          <p:spPr>
            <a:xfrm>
              <a:off x="9667557" y="1063203"/>
              <a:ext cx="722677" cy="369332"/>
            </a:xfrm>
            <a:prstGeom prst="rect">
              <a:avLst/>
            </a:prstGeom>
            <a:noFill/>
          </p:spPr>
          <p:txBody>
            <a:bodyPr wrap="square">
              <a:spAutoFit/>
            </a:bodyPr>
            <a:lstStyle/>
            <a:p>
              <a:pPr algn="ctr"/>
              <a:r>
                <a:rPr lang="en-US" sz="900">
                  <a:latin typeface="Cambria" panose="02040503050406030204" pitchFamily="18" charset="0"/>
                  <a:ea typeface="Cambria" panose="02040503050406030204" pitchFamily="18" charset="0"/>
                </a:rPr>
                <a:t>Tra cứu bảo hành</a:t>
              </a:r>
            </a:p>
          </p:txBody>
        </p:sp>
        <p:sp>
          <p:nvSpPr>
            <p:cNvPr id="16" name="TextBox 15">
              <a:extLst>
                <a:ext uri="{FF2B5EF4-FFF2-40B4-BE49-F238E27FC236}">
                  <a16:creationId xmlns:a16="http://schemas.microsoft.com/office/drawing/2014/main" id="{B30FF2EC-604A-2780-C8E5-9FB2E9F8952E}"/>
                </a:ext>
              </a:extLst>
            </p:cNvPr>
            <p:cNvSpPr txBox="1"/>
            <p:nvPr/>
          </p:nvSpPr>
          <p:spPr>
            <a:xfrm>
              <a:off x="8856403" y="1922312"/>
              <a:ext cx="621890" cy="369332"/>
            </a:xfrm>
            <a:prstGeom prst="rect">
              <a:avLst/>
            </a:prstGeom>
            <a:noFill/>
          </p:spPr>
          <p:txBody>
            <a:bodyPr wrap="square">
              <a:spAutoFit/>
            </a:bodyPr>
            <a:lstStyle/>
            <a:p>
              <a:pPr algn="ctr"/>
              <a:r>
                <a:rPr lang="en-US" sz="900">
                  <a:latin typeface="Cambria" panose="02040503050406030204" pitchFamily="18" charset="0"/>
                  <a:ea typeface="Cambria" panose="02040503050406030204" pitchFamily="18" charset="0"/>
                </a:rPr>
                <a:t>Có account</a:t>
              </a:r>
            </a:p>
          </p:txBody>
        </p:sp>
        <p:sp>
          <p:nvSpPr>
            <p:cNvPr id="17" name="TextBox 16">
              <a:extLst>
                <a:ext uri="{FF2B5EF4-FFF2-40B4-BE49-F238E27FC236}">
                  <a16:creationId xmlns:a16="http://schemas.microsoft.com/office/drawing/2014/main" id="{7745C278-1A6C-4692-B3F5-3C51393521DE}"/>
                </a:ext>
              </a:extLst>
            </p:cNvPr>
            <p:cNvSpPr txBox="1"/>
            <p:nvPr/>
          </p:nvSpPr>
          <p:spPr>
            <a:xfrm>
              <a:off x="9657465" y="1922312"/>
              <a:ext cx="621890" cy="369332"/>
            </a:xfrm>
            <a:prstGeom prst="rect">
              <a:avLst/>
            </a:prstGeom>
            <a:noFill/>
          </p:spPr>
          <p:txBody>
            <a:bodyPr wrap="square">
              <a:spAutoFit/>
            </a:bodyPr>
            <a:lstStyle/>
            <a:p>
              <a:pPr algn="ctr"/>
              <a:r>
                <a:rPr lang="en-US" sz="900">
                  <a:latin typeface="Cambria" panose="02040503050406030204" pitchFamily="18" charset="0"/>
                  <a:ea typeface="Cambria" panose="02040503050406030204" pitchFamily="18" charset="0"/>
                </a:rPr>
                <a:t>Không account</a:t>
              </a:r>
            </a:p>
          </p:txBody>
        </p:sp>
        <p:cxnSp>
          <p:nvCxnSpPr>
            <p:cNvPr id="18" name="Straight Arrow Connector 17">
              <a:extLst>
                <a:ext uri="{FF2B5EF4-FFF2-40B4-BE49-F238E27FC236}">
                  <a16:creationId xmlns:a16="http://schemas.microsoft.com/office/drawing/2014/main" id="{389851E8-6EB4-4D6A-F33A-3286A40D0E70}"/>
                </a:ext>
              </a:extLst>
            </p:cNvPr>
            <p:cNvCxnSpPr>
              <a:endCxn id="16" idx="0"/>
            </p:cNvCxnSpPr>
            <p:nvPr/>
          </p:nvCxnSpPr>
          <p:spPr>
            <a:xfrm flipH="1">
              <a:off x="9167348" y="1681316"/>
              <a:ext cx="249497" cy="24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80D62F-9227-B42F-683A-A15D660F4C90}"/>
                </a:ext>
              </a:extLst>
            </p:cNvPr>
            <p:cNvCxnSpPr>
              <a:cxnSpLocks/>
            </p:cNvCxnSpPr>
            <p:nvPr/>
          </p:nvCxnSpPr>
          <p:spPr>
            <a:xfrm>
              <a:off x="9582143" y="1708022"/>
              <a:ext cx="310945" cy="172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A44A575-057A-5DCD-09BE-29C0D1A71D24}"/>
                </a:ext>
              </a:extLst>
            </p:cNvPr>
            <p:cNvCxnSpPr>
              <a:cxnSpLocks/>
            </p:cNvCxnSpPr>
            <p:nvPr/>
          </p:nvCxnSpPr>
          <p:spPr>
            <a:xfrm>
              <a:off x="9167348" y="2222529"/>
              <a:ext cx="0" cy="436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F9CEA5-9E2D-4840-627F-BEEDEE23DA10}"/>
                </a:ext>
              </a:extLst>
            </p:cNvPr>
            <p:cNvSpPr txBox="1"/>
            <p:nvPr/>
          </p:nvSpPr>
          <p:spPr>
            <a:xfrm>
              <a:off x="8541774" y="2648108"/>
              <a:ext cx="937131" cy="1754326"/>
            </a:xfrm>
            <a:prstGeom prst="rect">
              <a:avLst/>
            </a:prstGeom>
            <a:noFill/>
          </p:spPr>
          <p:txBody>
            <a:bodyPr wrap="square">
              <a:spAutoFit/>
            </a:bodyPr>
            <a:lstStyle/>
            <a:p>
              <a:pPr algn="ctr"/>
              <a:r>
                <a:rPr lang="en-US" sz="900">
                  <a:latin typeface="Cambria" panose="02040503050406030204" pitchFamily="18" charset="0"/>
                  <a:ea typeface="Cambria" panose="02040503050406030204" pitchFamily="18" charset="0"/>
                </a:rPr>
                <a:t>Tra cứu lịch sử đơn hàng bằng cách đăng nhập web </a:t>
              </a:r>
            </a:p>
            <a:p>
              <a:pPr algn="ctr"/>
              <a:endParaRPr lang="en-US" sz="900">
                <a:latin typeface="Cambria" panose="02040503050406030204" pitchFamily="18" charset="0"/>
                <a:ea typeface="Cambria" panose="02040503050406030204" pitchFamily="18" charset="0"/>
              </a:endParaRPr>
            </a:p>
            <a:p>
              <a:pPr algn="ctr"/>
              <a:r>
                <a:rPr lang="en-US" sz="900">
                  <a:latin typeface="Cambria" panose="02040503050406030204" pitchFamily="18" charset="0"/>
                  <a:ea typeface="Cambria" panose="02040503050406030204" pitchFamily="18" charset="0"/>
                </a:rPr>
                <a:t>Hoặc</a:t>
              </a:r>
            </a:p>
            <a:p>
              <a:pPr algn="ctr"/>
              <a:endParaRPr lang="en-US" sz="900">
                <a:latin typeface="Cambria" panose="02040503050406030204" pitchFamily="18" charset="0"/>
                <a:ea typeface="Cambria" panose="02040503050406030204" pitchFamily="18" charset="0"/>
              </a:endParaRPr>
            </a:p>
            <a:p>
              <a:pPr algn="ctr"/>
              <a:r>
                <a:rPr lang="en-US" sz="900">
                  <a:latin typeface="Cambria" panose="02040503050406030204" pitchFamily="18" charset="0"/>
                  <a:ea typeface="Cambria" panose="02040503050406030204" pitchFamily="18" charset="0"/>
                </a:rPr>
                <a:t>Nhấn vào đường link có trong email thông báo xác nhận mua hàng </a:t>
              </a:r>
            </a:p>
          </p:txBody>
        </p:sp>
        <p:sp>
          <p:nvSpPr>
            <p:cNvPr id="22" name="TextBox 21">
              <a:extLst>
                <a:ext uri="{FF2B5EF4-FFF2-40B4-BE49-F238E27FC236}">
                  <a16:creationId xmlns:a16="http://schemas.microsoft.com/office/drawing/2014/main" id="{0F670AFB-0EE2-9FA1-29D2-A80EA6A39F2D}"/>
                </a:ext>
              </a:extLst>
            </p:cNvPr>
            <p:cNvSpPr txBox="1"/>
            <p:nvPr/>
          </p:nvSpPr>
          <p:spPr>
            <a:xfrm>
              <a:off x="9597529" y="2684623"/>
              <a:ext cx="937131" cy="2446824"/>
            </a:xfrm>
            <a:prstGeom prst="rect">
              <a:avLst/>
            </a:prstGeom>
            <a:noFill/>
          </p:spPr>
          <p:txBody>
            <a:bodyPr wrap="square">
              <a:spAutoFit/>
            </a:bodyPr>
            <a:lstStyle/>
            <a:p>
              <a:pPr algn="ctr"/>
              <a:r>
                <a:rPr lang="en-US" sz="900">
                  <a:latin typeface="Cambria" panose="02040503050406030204" pitchFamily="18" charset="0"/>
                  <a:ea typeface="Cambria" panose="02040503050406030204" pitchFamily="18" charset="0"/>
                </a:rPr>
                <a:t>Tra cứu lịch sử đơn hàng đã mua bằng cách nhấn vào đường link có trong email thông báo xác nhận mua hàng</a:t>
              </a:r>
            </a:p>
            <a:p>
              <a:pPr algn="ctr"/>
              <a:endParaRPr lang="en-US" sz="900">
                <a:latin typeface="Cambria" panose="02040503050406030204" pitchFamily="18" charset="0"/>
                <a:ea typeface="Cambria" panose="02040503050406030204" pitchFamily="18" charset="0"/>
              </a:endParaRPr>
            </a:p>
            <a:p>
              <a:pPr algn="ctr"/>
              <a:r>
                <a:rPr lang="en-US" sz="900">
                  <a:latin typeface="Cambria" panose="02040503050406030204" pitchFamily="18" charset="0"/>
                  <a:ea typeface="Cambria" panose="02040503050406030204" pitchFamily="18" charset="0"/>
                </a:rPr>
                <a:t>Căn cứ vào MÃ ĐẶT HÀNG ĐỂ KIỂM TRA TIẾN ĐỘ ĐƠN HÀNG </a:t>
              </a:r>
            </a:p>
            <a:p>
              <a:pPr algn="ctr"/>
              <a:endParaRPr lang="en-US" sz="900">
                <a:latin typeface="Cambria" panose="02040503050406030204" pitchFamily="18" charset="0"/>
                <a:ea typeface="Cambria" panose="02040503050406030204" pitchFamily="18" charset="0"/>
              </a:endParaRPr>
            </a:p>
            <a:p>
              <a:pPr algn="ctr"/>
              <a:r>
                <a:rPr lang="en-US" sz="900">
                  <a:latin typeface="Cambria" panose="02040503050406030204" pitchFamily="18" charset="0"/>
                  <a:ea typeface="Cambria" panose="02040503050406030204" pitchFamily="18" charset="0"/>
                </a:rPr>
                <a:t>Giao diện như sau</a:t>
              </a:r>
            </a:p>
          </p:txBody>
        </p:sp>
        <p:cxnSp>
          <p:nvCxnSpPr>
            <p:cNvPr id="23" name="Straight Arrow Connector 22">
              <a:extLst>
                <a:ext uri="{FF2B5EF4-FFF2-40B4-BE49-F238E27FC236}">
                  <a16:creationId xmlns:a16="http://schemas.microsoft.com/office/drawing/2014/main" id="{9736DC02-E981-4CFB-CF08-744209B0CA14}"/>
                </a:ext>
              </a:extLst>
            </p:cNvPr>
            <p:cNvCxnSpPr>
              <a:cxnSpLocks/>
            </p:cNvCxnSpPr>
            <p:nvPr/>
          </p:nvCxnSpPr>
          <p:spPr>
            <a:xfrm>
              <a:off x="9977270" y="2247815"/>
              <a:ext cx="0" cy="4368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row: Down 23">
              <a:extLst>
                <a:ext uri="{FF2B5EF4-FFF2-40B4-BE49-F238E27FC236}">
                  <a16:creationId xmlns:a16="http://schemas.microsoft.com/office/drawing/2014/main" id="{BBC1381F-3AB2-45FC-30D1-28AC4CBDED7F}"/>
                </a:ext>
              </a:extLst>
            </p:cNvPr>
            <p:cNvSpPr/>
            <p:nvPr/>
          </p:nvSpPr>
          <p:spPr>
            <a:xfrm>
              <a:off x="9893088" y="5149978"/>
              <a:ext cx="412964" cy="553064"/>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810B6E8-F569-B7A4-85DA-6C8A072236DD}"/>
                </a:ext>
              </a:extLst>
            </p:cNvPr>
            <p:cNvSpPr txBox="1"/>
            <p:nvPr/>
          </p:nvSpPr>
          <p:spPr>
            <a:xfrm>
              <a:off x="8842944" y="1810954"/>
              <a:ext cx="290464" cy="369332"/>
            </a:xfrm>
            <a:prstGeom prst="rect">
              <a:avLst/>
            </a:prstGeom>
            <a:noFill/>
          </p:spPr>
          <p:txBody>
            <a:bodyPr wrap="none" rtlCol="0">
              <a:spAutoFit/>
            </a:bodyPr>
            <a:lstStyle/>
            <a:p>
              <a:r>
                <a:rPr lang="en-US" b="1">
                  <a:solidFill>
                    <a:srgbClr val="FF0000"/>
                  </a:solidFill>
                </a:rPr>
                <a:t>x</a:t>
              </a:r>
            </a:p>
          </p:txBody>
        </p:sp>
        <p:sp>
          <p:nvSpPr>
            <p:cNvPr id="26" name="TextBox 25">
              <a:extLst>
                <a:ext uri="{FF2B5EF4-FFF2-40B4-BE49-F238E27FC236}">
                  <a16:creationId xmlns:a16="http://schemas.microsoft.com/office/drawing/2014/main" id="{6C725312-E5AC-BB4E-C467-CE94B4A8BF73}"/>
                </a:ext>
              </a:extLst>
            </p:cNvPr>
            <p:cNvSpPr txBox="1"/>
            <p:nvPr/>
          </p:nvSpPr>
          <p:spPr>
            <a:xfrm>
              <a:off x="10083361" y="1826572"/>
              <a:ext cx="308098" cy="369332"/>
            </a:xfrm>
            <a:prstGeom prst="rect">
              <a:avLst/>
            </a:prstGeom>
            <a:noFill/>
          </p:spPr>
          <p:txBody>
            <a:bodyPr wrap="none" rtlCol="0">
              <a:spAutoFit/>
            </a:bodyPr>
            <a:lstStyle/>
            <a:p>
              <a:r>
                <a:rPr lang="en-US" b="1">
                  <a:solidFill>
                    <a:srgbClr val="FF0000"/>
                  </a:solidFill>
                </a:rPr>
                <a:t>o</a:t>
              </a:r>
            </a:p>
          </p:txBody>
        </p:sp>
      </p:grpSp>
      <p:sp>
        <p:nvSpPr>
          <p:cNvPr id="27" name="TextBox 26">
            <a:extLst>
              <a:ext uri="{FF2B5EF4-FFF2-40B4-BE49-F238E27FC236}">
                <a16:creationId xmlns:a16="http://schemas.microsoft.com/office/drawing/2014/main" id="{0191B814-7532-E8D1-767C-0A70A4A981B2}"/>
              </a:ext>
            </a:extLst>
          </p:cNvPr>
          <p:cNvSpPr txBox="1"/>
          <p:nvPr/>
        </p:nvSpPr>
        <p:spPr>
          <a:xfrm>
            <a:off x="224459" y="219450"/>
            <a:ext cx="6687671" cy="523220"/>
          </a:xfrm>
          <a:prstGeom prst="rect">
            <a:avLst/>
          </a:prstGeom>
          <a:noFill/>
        </p:spPr>
        <p:txBody>
          <a:bodyPr wrap="square" rtlCol="0">
            <a:spAutoFit/>
          </a:bodyPr>
          <a:lstStyle/>
          <a:p>
            <a:r>
              <a:rPr lang="en-US" sz="1400">
                <a:latin typeface="Cambria" panose="02040503050406030204" pitchFamily="18" charset="0"/>
                <a:ea typeface="Cambria" panose="02040503050406030204" pitchFamily="18" charset="0"/>
              </a:rPr>
              <a:t>9. THAY ĐỔI TÊN VÀ CHỨC NĂNG CỦA 4 MỤC LOGO </a:t>
            </a:r>
          </a:p>
          <a:p>
            <a:r>
              <a:rPr lang="en-US" sz="1400">
                <a:latin typeface="Cambria" panose="02040503050406030204" pitchFamily="18" charset="0"/>
                <a:ea typeface="Cambria" panose="02040503050406030204" pitchFamily="18" charset="0"/>
              </a:rPr>
              <a:t>TRÊN GIAO DIỆN MÁY TÍNH</a:t>
            </a:r>
          </a:p>
        </p:txBody>
      </p:sp>
      <p:pic>
        <p:nvPicPr>
          <p:cNvPr id="29" name="Picture 28">
            <a:extLst>
              <a:ext uri="{FF2B5EF4-FFF2-40B4-BE49-F238E27FC236}">
                <a16:creationId xmlns:a16="http://schemas.microsoft.com/office/drawing/2014/main" id="{58A925BA-9731-CBF5-4644-0B9E05E8E443}"/>
              </a:ext>
            </a:extLst>
          </p:cNvPr>
          <p:cNvPicPr>
            <a:picLocks noChangeAspect="1"/>
          </p:cNvPicPr>
          <p:nvPr/>
        </p:nvPicPr>
        <p:blipFill>
          <a:blip r:embed="rId3"/>
          <a:stretch>
            <a:fillRect/>
          </a:stretch>
        </p:blipFill>
        <p:spPr>
          <a:xfrm>
            <a:off x="521435" y="957993"/>
            <a:ext cx="4384543" cy="1297606"/>
          </a:xfrm>
          <a:prstGeom prst="rect">
            <a:avLst/>
          </a:prstGeom>
        </p:spPr>
      </p:pic>
      <p:sp>
        <p:nvSpPr>
          <p:cNvPr id="30" name="TextBox 29">
            <a:extLst>
              <a:ext uri="{FF2B5EF4-FFF2-40B4-BE49-F238E27FC236}">
                <a16:creationId xmlns:a16="http://schemas.microsoft.com/office/drawing/2014/main" id="{9893A957-C33F-56EC-8B83-6F464F29DE02}"/>
              </a:ext>
            </a:extLst>
          </p:cNvPr>
          <p:cNvSpPr txBox="1"/>
          <p:nvPr/>
        </p:nvSpPr>
        <p:spPr>
          <a:xfrm>
            <a:off x="521435" y="2466219"/>
            <a:ext cx="6277744" cy="1015663"/>
          </a:xfrm>
          <a:prstGeom prst="rect">
            <a:avLst/>
          </a:prstGeom>
          <a:noFill/>
        </p:spPr>
        <p:txBody>
          <a:bodyPr wrap="none" rtlCol="0">
            <a:spAutoFit/>
          </a:bodyPr>
          <a:lstStyle/>
          <a:p>
            <a:r>
              <a:rPr lang="en-US" sz="1200">
                <a:solidFill>
                  <a:srgbClr val="FF0000"/>
                </a:solidFill>
                <a:latin typeface="Cambria" panose="02040503050406030204" pitchFamily="18" charset="0"/>
                <a:ea typeface="Cambria" panose="02040503050406030204" pitchFamily="18" charset="0"/>
              </a:rPr>
              <a:t>* Chị sẽ cung cấp giao diện tra cứu đơn hàng đối với khách hàng không có đăng kí tài khoản.</a:t>
            </a:r>
          </a:p>
          <a:p>
            <a:r>
              <a:rPr lang="en-US" sz="1200">
                <a:solidFill>
                  <a:srgbClr val="FF0000"/>
                </a:solidFill>
                <a:latin typeface="Cambria" panose="02040503050406030204" pitchFamily="18" charset="0"/>
                <a:ea typeface="Cambria" panose="02040503050406030204" pitchFamily="18" charset="0"/>
              </a:rPr>
              <a:t>Khách đã đăng kí tài khoản thì vẫn sử dụng các giao diện cũ để thấy các đơn hàng khách đã đặt</a:t>
            </a:r>
          </a:p>
          <a:p>
            <a:endParaRPr lang="en-US" sz="1200">
              <a:solidFill>
                <a:srgbClr val="FF0000"/>
              </a:solidFill>
              <a:latin typeface="Cambria" panose="02040503050406030204" pitchFamily="18" charset="0"/>
              <a:ea typeface="Cambria" panose="02040503050406030204" pitchFamily="18" charset="0"/>
            </a:endParaRPr>
          </a:p>
          <a:p>
            <a:endParaRPr lang="en-US" sz="1200">
              <a:solidFill>
                <a:srgbClr val="FF0000"/>
              </a:solidFill>
              <a:latin typeface="Cambria" panose="02040503050406030204" pitchFamily="18" charset="0"/>
              <a:ea typeface="Cambria" panose="02040503050406030204" pitchFamily="18" charset="0"/>
            </a:endParaRPr>
          </a:p>
          <a:p>
            <a:r>
              <a:rPr lang="en-US" sz="1200">
                <a:solidFill>
                  <a:srgbClr val="FF0000"/>
                </a:solidFill>
                <a:latin typeface="Cambria" panose="02040503050406030204" pitchFamily="18" charset="0"/>
                <a:ea typeface="Cambria" panose="02040503050406030204" pitchFamily="18" charset="0"/>
              </a:rPr>
              <a:t>* Lưu ý rằng chúng ta vẫn chưa process phần tra cứu bảo hành</a:t>
            </a:r>
          </a:p>
        </p:txBody>
      </p:sp>
    </p:spTree>
    <p:extLst>
      <p:ext uri="{BB962C8B-B14F-4D97-AF65-F5344CB8AC3E}">
        <p14:creationId xmlns:p14="http://schemas.microsoft.com/office/powerpoint/2010/main" val="2793934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B5F119-4A68-DD74-3990-DD9596DE1DEE}"/>
              </a:ext>
            </a:extLst>
          </p:cNvPr>
          <p:cNvSpPr/>
          <p:nvPr/>
        </p:nvSpPr>
        <p:spPr>
          <a:xfrm>
            <a:off x="4823012" y="1783976"/>
            <a:ext cx="3021106" cy="6544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C301118-AF7B-F00A-FBD5-DD89B359AB0E}"/>
              </a:ext>
            </a:extLst>
          </p:cNvPr>
          <p:cNvPicPr>
            <a:picLocks noChangeAspect="1"/>
          </p:cNvPicPr>
          <p:nvPr/>
        </p:nvPicPr>
        <p:blipFill>
          <a:blip r:embed="rId2"/>
          <a:stretch>
            <a:fillRect/>
          </a:stretch>
        </p:blipFill>
        <p:spPr>
          <a:xfrm>
            <a:off x="0" y="0"/>
            <a:ext cx="12192000" cy="5445994"/>
          </a:xfrm>
          <a:prstGeom prst="rect">
            <a:avLst/>
          </a:prstGeom>
        </p:spPr>
      </p:pic>
      <p:sp>
        <p:nvSpPr>
          <p:cNvPr id="26" name="TextBox 25">
            <a:extLst>
              <a:ext uri="{FF2B5EF4-FFF2-40B4-BE49-F238E27FC236}">
                <a16:creationId xmlns:a16="http://schemas.microsoft.com/office/drawing/2014/main" id="{6D70E7D5-5CF6-2367-1447-15FEB72DFE6D}"/>
              </a:ext>
            </a:extLst>
          </p:cNvPr>
          <p:cNvSpPr txBox="1"/>
          <p:nvPr/>
        </p:nvSpPr>
        <p:spPr>
          <a:xfrm>
            <a:off x="4959782" y="1726208"/>
            <a:ext cx="665567" cy="253916"/>
          </a:xfrm>
          <a:prstGeom prst="rect">
            <a:avLst/>
          </a:prstGeom>
          <a:noFill/>
        </p:spPr>
        <p:txBody>
          <a:bodyPr wrap="none" rtlCol="0">
            <a:spAutoFit/>
          </a:bodyPr>
          <a:lstStyle/>
          <a:p>
            <a:r>
              <a:rPr lang="en-US" sz="1050">
                <a:solidFill>
                  <a:schemeClr val="tx2"/>
                </a:solidFill>
                <a:latin typeface="Cambria" panose="02040503050406030204" pitchFamily="18" charset="0"/>
                <a:ea typeface="Cambria" panose="02040503050406030204" pitchFamily="18" charset="0"/>
              </a:rPr>
              <a:t>Version:</a:t>
            </a:r>
          </a:p>
        </p:txBody>
      </p:sp>
      <p:pic>
        <p:nvPicPr>
          <p:cNvPr id="57" name="Graphic 56" descr="Line arrow: Straight with solid fill">
            <a:extLst>
              <a:ext uri="{FF2B5EF4-FFF2-40B4-BE49-F238E27FC236}">
                <a16:creationId xmlns:a16="http://schemas.microsoft.com/office/drawing/2014/main" id="{6C150BB4-3BC0-0FEC-1FE8-7CE5D4D029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7584136" y="2082413"/>
            <a:ext cx="147918" cy="147918"/>
          </a:xfrm>
          <a:prstGeom prst="rect">
            <a:avLst/>
          </a:prstGeom>
        </p:spPr>
      </p:pic>
      <p:sp>
        <p:nvSpPr>
          <p:cNvPr id="61" name="TextBox 60">
            <a:extLst>
              <a:ext uri="{FF2B5EF4-FFF2-40B4-BE49-F238E27FC236}">
                <a16:creationId xmlns:a16="http://schemas.microsoft.com/office/drawing/2014/main" id="{1077BC8E-96C4-1A26-6E09-D0B5AA521E42}"/>
              </a:ext>
            </a:extLst>
          </p:cNvPr>
          <p:cNvSpPr txBox="1"/>
          <p:nvPr/>
        </p:nvSpPr>
        <p:spPr>
          <a:xfrm>
            <a:off x="2002688" y="4419601"/>
            <a:ext cx="6373733" cy="2031325"/>
          </a:xfrm>
          <a:prstGeom prst="rect">
            <a:avLst/>
          </a:prstGeom>
          <a:noFill/>
        </p:spPr>
        <p:txBody>
          <a:bodyPr wrap="none" rtlCol="0">
            <a:spAutoFit/>
          </a:bodyPr>
          <a:lstStyle/>
          <a:p>
            <a:r>
              <a:rPr lang="en-US" b="1">
                <a:solidFill>
                  <a:srgbClr val="FF0000"/>
                </a:solidFill>
                <a:latin typeface="Cambria" panose="02040503050406030204" pitchFamily="18" charset="0"/>
                <a:ea typeface="Cambria" panose="02040503050406030204" pitchFamily="18" charset="0"/>
              </a:rPr>
              <a:t>TRƯỚC KHI ĐIỀU CHỈNH</a:t>
            </a:r>
          </a:p>
          <a:p>
            <a:r>
              <a:rPr lang="en-US" b="1">
                <a:solidFill>
                  <a:srgbClr val="FF0000"/>
                </a:solidFill>
                <a:latin typeface="Cambria" panose="02040503050406030204" pitchFamily="18" charset="0"/>
                <a:ea typeface="Cambria" panose="02040503050406030204" pitchFamily="18" charset="0"/>
              </a:rPr>
              <a:t>Giao diện cũ</a:t>
            </a:r>
          </a:p>
          <a:p>
            <a:endParaRPr lang="en-US" b="1">
              <a:solidFill>
                <a:srgbClr val="FF0000"/>
              </a:solidFill>
              <a:latin typeface="Cambria" panose="02040503050406030204" pitchFamily="18" charset="0"/>
              <a:ea typeface="Cambria" panose="02040503050406030204" pitchFamily="18" charset="0"/>
            </a:endParaRPr>
          </a:p>
          <a:p>
            <a:endParaRPr lang="en-US" b="1">
              <a:solidFill>
                <a:srgbClr val="FF0000"/>
              </a:solidFill>
              <a:latin typeface="Cambria" panose="02040503050406030204" pitchFamily="18" charset="0"/>
              <a:ea typeface="Cambria" panose="02040503050406030204" pitchFamily="18" charset="0"/>
            </a:endParaRPr>
          </a:p>
          <a:p>
            <a:endParaRPr lang="en-US" b="1">
              <a:solidFill>
                <a:srgbClr val="FF0000"/>
              </a:solidFill>
              <a:latin typeface="Cambria" panose="02040503050406030204" pitchFamily="18" charset="0"/>
              <a:ea typeface="Cambria" panose="02040503050406030204" pitchFamily="18" charset="0"/>
            </a:endParaRPr>
          </a:p>
          <a:p>
            <a:r>
              <a:rPr lang="en-US" b="1">
                <a:solidFill>
                  <a:srgbClr val="FF0000"/>
                </a:solidFill>
                <a:latin typeface="Cambria" panose="02040503050406030204" pitchFamily="18" charset="0"/>
                <a:ea typeface="Cambria" panose="02040503050406030204" pitchFamily="18" charset="0"/>
              </a:rPr>
              <a:t>*</a:t>
            </a:r>
            <a:r>
              <a:rPr lang="en-US" sz="1200" b="1">
                <a:solidFill>
                  <a:srgbClr val="FF0000"/>
                </a:solidFill>
                <a:latin typeface="Cambria" panose="02040503050406030204" pitchFamily="18" charset="0"/>
                <a:ea typeface="Cambria" panose="02040503050406030204" pitchFamily="18" charset="0"/>
              </a:rPr>
              <a:t>chị có để sẵn giao diện của chương trình cybermonday or bất kỳ chương trình KM nào, </a:t>
            </a:r>
          </a:p>
          <a:p>
            <a:r>
              <a:rPr lang="en-US" sz="1200" b="1">
                <a:solidFill>
                  <a:srgbClr val="FF0000"/>
                </a:solidFill>
                <a:latin typeface="Cambria" panose="02040503050406030204" pitchFamily="18" charset="0"/>
                <a:ea typeface="Cambria" panose="02040503050406030204" pitchFamily="18" charset="0"/>
              </a:rPr>
              <a:t>để bên em biết nếu chị muốn đưa phần option bên dưới đem lên ở vị trí cybermonday</a:t>
            </a:r>
            <a:r>
              <a:rPr lang="en-US" b="1">
                <a:solidFill>
                  <a:srgbClr val="FF0000"/>
                </a:solidFill>
                <a:latin typeface="Cambria" panose="02040503050406030204" pitchFamily="18" charset="0"/>
                <a:ea typeface="Cambria" panose="02040503050406030204" pitchFamily="18" charset="0"/>
              </a:rPr>
              <a:t> </a:t>
            </a:r>
          </a:p>
        </p:txBody>
      </p:sp>
      <p:sp>
        <p:nvSpPr>
          <p:cNvPr id="62" name="Arrow: Right 61">
            <a:extLst>
              <a:ext uri="{FF2B5EF4-FFF2-40B4-BE49-F238E27FC236}">
                <a16:creationId xmlns:a16="http://schemas.microsoft.com/office/drawing/2014/main" id="{1FCE1196-3BD2-D03F-B9B7-7497E1042808}"/>
              </a:ext>
            </a:extLst>
          </p:cNvPr>
          <p:cNvSpPr/>
          <p:nvPr/>
        </p:nvSpPr>
        <p:spPr>
          <a:xfrm>
            <a:off x="4888064" y="4384631"/>
            <a:ext cx="571442" cy="4392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912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31A458-6522-4BF0-0035-99EDD356965C}"/>
              </a:ext>
            </a:extLst>
          </p:cNvPr>
          <p:cNvPicPr>
            <a:picLocks noChangeAspect="1"/>
          </p:cNvPicPr>
          <p:nvPr/>
        </p:nvPicPr>
        <p:blipFill rotWithShape="1">
          <a:blip r:embed="rId2">
            <a:extLst>
              <a:ext uri="{28A0092B-C50C-407E-A947-70E740481C1C}">
                <a14:useLocalDpi xmlns:a14="http://schemas.microsoft.com/office/drawing/2010/main" val="0"/>
              </a:ext>
            </a:extLst>
          </a:blip>
          <a:srcRect b="15623"/>
          <a:stretch/>
        </p:blipFill>
        <p:spPr>
          <a:xfrm>
            <a:off x="0" y="0"/>
            <a:ext cx="12192000" cy="5047129"/>
          </a:xfrm>
          <a:prstGeom prst="rect">
            <a:avLst/>
          </a:prstGeom>
        </p:spPr>
      </p:pic>
      <p:sp>
        <p:nvSpPr>
          <p:cNvPr id="9" name="Rectangle 8">
            <a:extLst>
              <a:ext uri="{FF2B5EF4-FFF2-40B4-BE49-F238E27FC236}">
                <a16:creationId xmlns:a16="http://schemas.microsoft.com/office/drawing/2014/main" id="{49B512E4-83D3-2D8A-A827-279045CC6AEC}"/>
              </a:ext>
            </a:extLst>
          </p:cNvPr>
          <p:cNvSpPr/>
          <p:nvPr/>
        </p:nvSpPr>
        <p:spPr>
          <a:xfrm>
            <a:off x="5047129" y="2863892"/>
            <a:ext cx="5369859" cy="13005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72112E9-7F69-C837-2E92-2A9F71D56973}"/>
              </a:ext>
            </a:extLst>
          </p:cNvPr>
          <p:cNvSpPr txBox="1"/>
          <p:nvPr/>
        </p:nvSpPr>
        <p:spPr>
          <a:xfrm>
            <a:off x="6288932" y="2872028"/>
            <a:ext cx="783804" cy="253916"/>
          </a:xfrm>
          <a:prstGeom prst="rect">
            <a:avLst/>
          </a:prstGeom>
          <a:noFill/>
        </p:spPr>
        <p:txBody>
          <a:bodyPr wrap="square" rtlCol="0">
            <a:spAutoFit/>
          </a:bodyPr>
          <a:lstStyle/>
          <a:p>
            <a:r>
              <a:rPr lang="en-US" sz="1050">
                <a:solidFill>
                  <a:srgbClr val="FF0000"/>
                </a:solidFill>
                <a:latin typeface="Cambria" panose="02040503050406030204" pitchFamily="18" charset="0"/>
                <a:ea typeface="Cambria" panose="02040503050406030204" pitchFamily="18" charset="0"/>
              </a:rPr>
              <a:t>OPTION 2</a:t>
            </a:r>
          </a:p>
        </p:txBody>
      </p:sp>
      <p:sp>
        <p:nvSpPr>
          <p:cNvPr id="6" name="TextBox 5">
            <a:extLst>
              <a:ext uri="{FF2B5EF4-FFF2-40B4-BE49-F238E27FC236}">
                <a16:creationId xmlns:a16="http://schemas.microsoft.com/office/drawing/2014/main" id="{9E952E9D-100B-F660-B16C-D2FD3592F530}"/>
              </a:ext>
            </a:extLst>
          </p:cNvPr>
          <p:cNvSpPr txBox="1"/>
          <p:nvPr/>
        </p:nvSpPr>
        <p:spPr>
          <a:xfrm>
            <a:off x="5238733" y="2854099"/>
            <a:ext cx="783804" cy="253916"/>
          </a:xfrm>
          <a:prstGeom prst="rect">
            <a:avLst/>
          </a:prstGeom>
          <a:noFill/>
        </p:spPr>
        <p:txBody>
          <a:bodyPr wrap="square" rtlCol="0">
            <a:spAutoFit/>
          </a:bodyPr>
          <a:lstStyle/>
          <a:p>
            <a:r>
              <a:rPr lang="en-US" sz="1050">
                <a:solidFill>
                  <a:srgbClr val="FF0000"/>
                </a:solidFill>
                <a:latin typeface="Cambria" panose="02040503050406030204" pitchFamily="18" charset="0"/>
                <a:ea typeface="Cambria" panose="02040503050406030204" pitchFamily="18" charset="0"/>
              </a:rPr>
              <a:t>OPTION 1</a:t>
            </a:r>
          </a:p>
        </p:txBody>
      </p:sp>
      <p:sp>
        <p:nvSpPr>
          <p:cNvPr id="10" name="TextBox 9">
            <a:extLst>
              <a:ext uri="{FF2B5EF4-FFF2-40B4-BE49-F238E27FC236}">
                <a16:creationId xmlns:a16="http://schemas.microsoft.com/office/drawing/2014/main" id="{B3D82B9B-A07A-605D-FE89-309CCF3A0C35}"/>
              </a:ext>
            </a:extLst>
          </p:cNvPr>
          <p:cNvSpPr txBox="1"/>
          <p:nvPr/>
        </p:nvSpPr>
        <p:spPr>
          <a:xfrm>
            <a:off x="8288480" y="2863892"/>
            <a:ext cx="783804" cy="253916"/>
          </a:xfrm>
          <a:prstGeom prst="rect">
            <a:avLst/>
          </a:prstGeom>
          <a:noFill/>
        </p:spPr>
        <p:txBody>
          <a:bodyPr wrap="square" rtlCol="0">
            <a:spAutoFit/>
          </a:bodyPr>
          <a:lstStyle/>
          <a:p>
            <a:r>
              <a:rPr lang="en-US" sz="1050">
                <a:solidFill>
                  <a:srgbClr val="FF0000"/>
                </a:solidFill>
                <a:latin typeface="Cambria" panose="02040503050406030204" pitchFamily="18" charset="0"/>
                <a:ea typeface="Cambria" panose="02040503050406030204" pitchFamily="18" charset="0"/>
              </a:rPr>
              <a:t>OPTION 4</a:t>
            </a:r>
          </a:p>
        </p:txBody>
      </p:sp>
      <p:sp>
        <p:nvSpPr>
          <p:cNvPr id="11" name="TextBox 10">
            <a:extLst>
              <a:ext uri="{FF2B5EF4-FFF2-40B4-BE49-F238E27FC236}">
                <a16:creationId xmlns:a16="http://schemas.microsoft.com/office/drawing/2014/main" id="{922D272B-9738-CC97-6C80-9AA2A4F7536D}"/>
              </a:ext>
            </a:extLst>
          </p:cNvPr>
          <p:cNvSpPr txBox="1"/>
          <p:nvPr/>
        </p:nvSpPr>
        <p:spPr>
          <a:xfrm>
            <a:off x="7296246" y="2868043"/>
            <a:ext cx="783804" cy="253916"/>
          </a:xfrm>
          <a:prstGeom prst="rect">
            <a:avLst/>
          </a:prstGeom>
          <a:noFill/>
        </p:spPr>
        <p:txBody>
          <a:bodyPr wrap="square" rtlCol="0">
            <a:spAutoFit/>
          </a:bodyPr>
          <a:lstStyle/>
          <a:p>
            <a:r>
              <a:rPr lang="en-US" sz="1050">
                <a:solidFill>
                  <a:srgbClr val="FF0000"/>
                </a:solidFill>
                <a:latin typeface="Cambria" panose="02040503050406030204" pitchFamily="18" charset="0"/>
                <a:ea typeface="Cambria" panose="02040503050406030204" pitchFamily="18" charset="0"/>
              </a:rPr>
              <a:t>OPTION 3</a:t>
            </a:r>
          </a:p>
        </p:txBody>
      </p:sp>
      <p:sp>
        <p:nvSpPr>
          <p:cNvPr id="12" name="TextBox 11">
            <a:extLst>
              <a:ext uri="{FF2B5EF4-FFF2-40B4-BE49-F238E27FC236}">
                <a16:creationId xmlns:a16="http://schemas.microsoft.com/office/drawing/2014/main" id="{C83C0F6B-359A-AB3A-9358-789BB49B2FD6}"/>
              </a:ext>
            </a:extLst>
          </p:cNvPr>
          <p:cNvSpPr txBox="1"/>
          <p:nvPr/>
        </p:nvSpPr>
        <p:spPr>
          <a:xfrm>
            <a:off x="9409674" y="2854099"/>
            <a:ext cx="783804" cy="253916"/>
          </a:xfrm>
          <a:prstGeom prst="rect">
            <a:avLst/>
          </a:prstGeom>
          <a:noFill/>
        </p:spPr>
        <p:txBody>
          <a:bodyPr wrap="square" rtlCol="0">
            <a:spAutoFit/>
          </a:bodyPr>
          <a:lstStyle/>
          <a:p>
            <a:r>
              <a:rPr lang="en-US" sz="1050">
                <a:solidFill>
                  <a:srgbClr val="FF0000"/>
                </a:solidFill>
                <a:latin typeface="Cambria" panose="02040503050406030204" pitchFamily="18" charset="0"/>
                <a:ea typeface="Cambria" panose="02040503050406030204" pitchFamily="18" charset="0"/>
              </a:rPr>
              <a:t>OPTION 5</a:t>
            </a:r>
          </a:p>
        </p:txBody>
      </p:sp>
      <p:sp>
        <p:nvSpPr>
          <p:cNvPr id="13" name="TextBox 12">
            <a:extLst>
              <a:ext uri="{FF2B5EF4-FFF2-40B4-BE49-F238E27FC236}">
                <a16:creationId xmlns:a16="http://schemas.microsoft.com/office/drawing/2014/main" id="{2A683A87-DE8D-3532-4F13-24489B2F7046}"/>
              </a:ext>
            </a:extLst>
          </p:cNvPr>
          <p:cNvSpPr txBox="1"/>
          <p:nvPr/>
        </p:nvSpPr>
        <p:spPr>
          <a:xfrm>
            <a:off x="1661691" y="5141856"/>
            <a:ext cx="8835980" cy="1546577"/>
          </a:xfrm>
          <a:prstGeom prst="rect">
            <a:avLst/>
          </a:prstGeom>
          <a:noFill/>
        </p:spPr>
        <p:txBody>
          <a:bodyPr wrap="square" rtlCol="0">
            <a:spAutoFit/>
          </a:bodyPr>
          <a:lstStyle/>
          <a:p>
            <a:r>
              <a:rPr lang="en-US" sz="1050">
                <a:latin typeface="Cambria" panose="02040503050406030204" pitchFamily="18" charset="0"/>
                <a:ea typeface="Cambria" panose="02040503050406030204" pitchFamily="18" charset="0"/>
              </a:rPr>
              <a:t>Phần option là phần bên chị muốn bổ sung, đặc biệt phần này bên chị muốn đặt tên option, them option và các trường option của giá trị đó. Do đó, phần này sẽ như sau:</a:t>
            </a:r>
          </a:p>
          <a:p>
            <a:endParaRPr lang="en-US" sz="1050">
              <a:latin typeface="Cambria" panose="02040503050406030204" pitchFamily="18" charset="0"/>
              <a:ea typeface="Cambria" panose="02040503050406030204" pitchFamily="18" charset="0"/>
            </a:endParaRPr>
          </a:p>
          <a:p>
            <a:pPr marL="228600" indent="-228600">
              <a:buAutoNum type="arabicPeriod"/>
            </a:pPr>
            <a:r>
              <a:rPr lang="en-US" sz="1050">
                <a:latin typeface="Cambria" panose="02040503050406030204" pitchFamily="18" charset="0"/>
                <a:ea typeface="Cambria" panose="02040503050406030204" pitchFamily="18" charset="0"/>
              </a:rPr>
              <a:t>Bỏ phần “Có sẵn &amp; Phương thức vận chuyển ….” thay cho sự xuất hiện của các option khác nhau</a:t>
            </a:r>
          </a:p>
          <a:p>
            <a:pPr marL="228600" indent="-228600">
              <a:buAutoNum type="arabicPeriod"/>
            </a:pPr>
            <a:r>
              <a:rPr lang="en-US" sz="1050">
                <a:latin typeface="Cambria" panose="02040503050406030204" pitchFamily="18" charset="0"/>
                <a:ea typeface="Cambria" panose="02040503050406030204" pitchFamily="18" charset="0"/>
              </a:rPr>
              <a:t>Phần “Thêm vào giỏ hàng” rút ngắn và canh lề bằng với cạnh trái của phần “số lượng”</a:t>
            </a:r>
          </a:p>
          <a:p>
            <a:pPr marL="228600" indent="-228600">
              <a:buAutoNum type="arabicPeriod"/>
            </a:pPr>
            <a:r>
              <a:rPr lang="en-US" sz="1050">
                <a:latin typeface="Cambria" panose="02040503050406030204" pitchFamily="18" charset="0"/>
                <a:ea typeface="Cambria" panose="02040503050406030204" pitchFamily="18" charset="0"/>
              </a:rPr>
              <a:t>Phần “CYBERMONDAY’: hãy thu nhỏ lại phần dãy thời gian</a:t>
            </a:r>
          </a:p>
          <a:p>
            <a:pPr marL="228600" indent="-228600">
              <a:buAutoNum type="arabicPeriod"/>
            </a:pPr>
            <a:r>
              <a:rPr lang="en-US" sz="1050">
                <a:latin typeface="Cambria" panose="02040503050406030204" pitchFamily="18" charset="0"/>
                <a:ea typeface="Cambria" panose="02040503050406030204" pitchFamily="18" charset="0"/>
              </a:rPr>
              <a:t>Các option </a:t>
            </a:r>
            <a:r>
              <a:rPr lang="en-US" sz="1050">
                <a:solidFill>
                  <a:srgbClr val="FF0000"/>
                </a:solidFill>
                <a:latin typeface="Cambria" panose="02040503050406030204" pitchFamily="18" charset="0"/>
                <a:ea typeface="Cambria" panose="02040503050406030204" pitchFamily="18" charset="0"/>
              </a:rPr>
              <a:t>1 – 2 -3 – 4 … </a:t>
            </a:r>
            <a:r>
              <a:rPr lang="en-US" sz="1050">
                <a:latin typeface="Cambria" panose="02040503050406030204" pitchFamily="18" charset="0"/>
                <a:ea typeface="Cambria" panose="02040503050406030204" pitchFamily="18" charset="0"/>
              </a:rPr>
              <a:t>được thay đổi tùy theo option mà sản phẩm đang có </a:t>
            </a:r>
          </a:p>
          <a:p>
            <a:r>
              <a:rPr lang="en-US" sz="1050">
                <a:latin typeface="Cambria" panose="02040503050406030204" pitchFamily="18" charset="0"/>
                <a:ea typeface="Cambria" panose="02040503050406030204" pitchFamily="18" charset="0"/>
              </a:rPr>
              <a:t>Thứ tự xuất hiện TƯƠNG TỰ NHƯ DẠNG BẢNG ở phần “MÔ TẢ - ỨNG DỤNG – CÂU HỎI – TIN TỨC” – Nếu sản phẩm có 5 option, chọn option đầu tiên, bấm vào sẽ xuất hiện ra các giá trị con trong option đó. Lần lượt lựa chọn các option khác nhau</a:t>
            </a:r>
          </a:p>
        </p:txBody>
      </p:sp>
      <p:sp>
        <p:nvSpPr>
          <p:cNvPr id="14" name="TextBox 13">
            <a:extLst>
              <a:ext uri="{FF2B5EF4-FFF2-40B4-BE49-F238E27FC236}">
                <a16:creationId xmlns:a16="http://schemas.microsoft.com/office/drawing/2014/main" id="{B7F8008C-C7C3-51F3-C3CF-CD5C63571EDD}"/>
              </a:ext>
            </a:extLst>
          </p:cNvPr>
          <p:cNvSpPr txBox="1"/>
          <p:nvPr/>
        </p:nvSpPr>
        <p:spPr>
          <a:xfrm>
            <a:off x="9409674" y="921713"/>
            <a:ext cx="2396844" cy="415498"/>
          </a:xfrm>
          <a:prstGeom prst="rect">
            <a:avLst/>
          </a:prstGeom>
          <a:noFill/>
        </p:spPr>
        <p:txBody>
          <a:bodyPr wrap="square" rtlCol="0">
            <a:spAutoFit/>
          </a:bodyPr>
          <a:lstStyle/>
          <a:p>
            <a:r>
              <a:rPr lang="en-US" sz="1050">
                <a:solidFill>
                  <a:srgbClr val="FF0000"/>
                </a:solidFill>
                <a:latin typeface="Cambria" panose="02040503050406030204" pitchFamily="18" charset="0"/>
                <a:ea typeface="Cambria" panose="02040503050406030204" pitchFamily="18" charset="0"/>
              </a:rPr>
              <a:t>Font chữ “giá sản phẩm” bằng font và màu của “Nhà sản xuất”</a:t>
            </a:r>
          </a:p>
        </p:txBody>
      </p:sp>
      <p:cxnSp>
        <p:nvCxnSpPr>
          <p:cNvPr id="16" name="Straight Arrow Connector 15">
            <a:extLst>
              <a:ext uri="{FF2B5EF4-FFF2-40B4-BE49-F238E27FC236}">
                <a16:creationId xmlns:a16="http://schemas.microsoft.com/office/drawing/2014/main" id="{3C2C01D5-0803-5087-D285-E884F9272000}"/>
              </a:ext>
            </a:extLst>
          </p:cNvPr>
          <p:cNvCxnSpPr>
            <a:cxnSpLocks/>
          </p:cNvCxnSpPr>
          <p:nvPr/>
        </p:nvCxnSpPr>
        <p:spPr>
          <a:xfrm flipH="1">
            <a:off x="8785412" y="1101391"/>
            <a:ext cx="624262" cy="90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6A30C4-D5F9-C799-1C20-D6D4484802B1}"/>
              </a:ext>
            </a:extLst>
          </p:cNvPr>
          <p:cNvSpPr txBox="1"/>
          <p:nvPr/>
        </p:nvSpPr>
        <p:spPr>
          <a:xfrm>
            <a:off x="9440749" y="1451018"/>
            <a:ext cx="1971626" cy="577081"/>
          </a:xfrm>
          <a:prstGeom prst="rect">
            <a:avLst/>
          </a:prstGeom>
          <a:noFill/>
        </p:spPr>
        <p:txBody>
          <a:bodyPr wrap="square" rtlCol="0">
            <a:spAutoFit/>
          </a:bodyPr>
          <a:lstStyle/>
          <a:p>
            <a:r>
              <a:rPr lang="en-US" sz="1050">
                <a:solidFill>
                  <a:srgbClr val="FF0000"/>
                </a:solidFill>
                <a:latin typeface="Cambria" panose="02040503050406030204" pitchFamily="18" charset="0"/>
                <a:ea typeface="Cambria" panose="02040503050406030204" pitchFamily="18" charset="0"/>
              </a:rPr>
              <a:t>Phần Discount: 20%  cách ra 3 lần space rồi mới đến (giá giảm)</a:t>
            </a:r>
          </a:p>
        </p:txBody>
      </p:sp>
      <p:cxnSp>
        <p:nvCxnSpPr>
          <p:cNvPr id="20" name="Straight Arrow Connector 19">
            <a:extLst>
              <a:ext uri="{FF2B5EF4-FFF2-40B4-BE49-F238E27FC236}">
                <a16:creationId xmlns:a16="http://schemas.microsoft.com/office/drawing/2014/main" id="{FCC2EBE6-97E2-3C61-9B39-B9320B810D29}"/>
              </a:ext>
            </a:extLst>
          </p:cNvPr>
          <p:cNvCxnSpPr/>
          <p:nvPr/>
        </p:nvCxnSpPr>
        <p:spPr>
          <a:xfrm flipH="1" flipV="1">
            <a:off x="8937812" y="1698998"/>
            <a:ext cx="471862" cy="40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78142D-9FE8-63C5-63C9-CC1083C11D40}"/>
              </a:ext>
            </a:extLst>
          </p:cNvPr>
          <p:cNvSpPr txBox="1"/>
          <p:nvPr/>
        </p:nvSpPr>
        <p:spPr>
          <a:xfrm>
            <a:off x="5110187" y="1491249"/>
            <a:ext cx="1971626" cy="415498"/>
          </a:xfrm>
          <a:prstGeom prst="rect">
            <a:avLst/>
          </a:prstGeom>
          <a:noFill/>
        </p:spPr>
        <p:txBody>
          <a:bodyPr wrap="square" rtlCol="0">
            <a:spAutoFit/>
          </a:bodyPr>
          <a:lstStyle/>
          <a:p>
            <a:r>
              <a:rPr lang="en-US" sz="1050">
                <a:solidFill>
                  <a:srgbClr val="FF0000"/>
                </a:solidFill>
                <a:latin typeface="Cambria" panose="02040503050406030204" pitchFamily="18" charset="0"/>
                <a:ea typeface="Cambria" panose="02040503050406030204" pitchFamily="18" charset="0"/>
              </a:rPr>
              <a:t>Thay đổi kích thước của Day/hours/minutes/second</a:t>
            </a:r>
          </a:p>
        </p:txBody>
      </p:sp>
      <p:cxnSp>
        <p:nvCxnSpPr>
          <p:cNvPr id="23" name="Straight Arrow Connector 22">
            <a:extLst>
              <a:ext uri="{FF2B5EF4-FFF2-40B4-BE49-F238E27FC236}">
                <a16:creationId xmlns:a16="http://schemas.microsoft.com/office/drawing/2014/main" id="{07829588-E756-C428-0F1C-B7E083B32F12}"/>
              </a:ext>
            </a:extLst>
          </p:cNvPr>
          <p:cNvCxnSpPr/>
          <p:nvPr/>
        </p:nvCxnSpPr>
        <p:spPr>
          <a:xfrm>
            <a:off x="5405718" y="1900518"/>
            <a:ext cx="161364" cy="306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5AF04F65-C230-72F9-119A-F350122F2C35}"/>
              </a:ext>
            </a:extLst>
          </p:cNvPr>
          <p:cNvPicPr>
            <a:picLocks noChangeAspect="1"/>
          </p:cNvPicPr>
          <p:nvPr/>
        </p:nvPicPr>
        <p:blipFill rotWithShape="1">
          <a:blip r:embed="rId3">
            <a:extLst>
              <a:ext uri="{28A0092B-C50C-407E-A947-70E740481C1C}">
                <a14:useLocalDpi xmlns:a14="http://schemas.microsoft.com/office/drawing/2010/main" val="0"/>
              </a:ext>
            </a:extLst>
          </a:blip>
          <a:srcRect l="41475" t="47115" r="14480" b="30366"/>
          <a:stretch/>
        </p:blipFill>
        <p:spPr>
          <a:xfrm>
            <a:off x="5056702" y="3058554"/>
            <a:ext cx="5369860" cy="1347005"/>
          </a:xfrm>
          <a:prstGeom prst="rect">
            <a:avLst/>
          </a:prstGeom>
        </p:spPr>
      </p:pic>
      <p:sp>
        <p:nvSpPr>
          <p:cNvPr id="3" name="TextBox 2">
            <a:extLst>
              <a:ext uri="{FF2B5EF4-FFF2-40B4-BE49-F238E27FC236}">
                <a16:creationId xmlns:a16="http://schemas.microsoft.com/office/drawing/2014/main" id="{F1782BB3-6D85-9FFB-E982-BF8558A7B918}"/>
              </a:ext>
            </a:extLst>
          </p:cNvPr>
          <p:cNvSpPr txBox="1"/>
          <p:nvPr/>
        </p:nvSpPr>
        <p:spPr>
          <a:xfrm>
            <a:off x="1592148" y="3709772"/>
            <a:ext cx="6096000" cy="369332"/>
          </a:xfrm>
          <a:prstGeom prst="rect">
            <a:avLst/>
          </a:prstGeom>
          <a:noFill/>
        </p:spPr>
        <p:txBody>
          <a:bodyPr wrap="square">
            <a:spAutoFit/>
          </a:bodyPr>
          <a:lstStyle/>
          <a:p>
            <a:r>
              <a:rPr lang="en-US" b="1">
                <a:solidFill>
                  <a:srgbClr val="FF0000"/>
                </a:solidFill>
                <a:latin typeface="Cambria" panose="02040503050406030204" pitchFamily="18" charset="0"/>
                <a:ea typeface="Cambria" panose="02040503050406030204" pitchFamily="18" charset="0"/>
              </a:rPr>
              <a:t>SAU KHI ĐIỀU CHỈNH</a:t>
            </a:r>
          </a:p>
        </p:txBody>
      </p:sp>
    </p:spTree>
    <p:extLst>
      <p:ext uri="{BB962C8B-B14F-4D97-AF65-F5344CB8AC3E}">
        <p14:creationId xmlns:p14="http://schemas.microsoft.com/office/powerpoint/2010/main" val="281735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9DE21-BC0E-2057-F8C0-8FEC2CAE3124}"/>
              </a:ext>
            </a:extLst>
          </p:cNvPr>
          <p:cNvPicPr>
            <a:picLocks noChangeAspect="1"/>
          </p:cNvPicPr>
          <p:nvPr/>
        </p:nvPicPr>
        <p:blipFill>
          <a:blip r:embed="rId2"/>
          <a:stretch>
            <a:fillRect/>
          </a:stretch>
        </p:blipFill>
        <p:spPr>
          <a:xfrm>
            <a:off x="7038256" y="0"/>
            <a:ext cx="5153744" cy="6449325"/>
          </a:xfrm>
          <a:prstGeom prst="rect">
            <a:avLst/>
          </a:prstGeom>
        </p:spPr>
      </p:pic>
      <p:sp>
        <p:nvSpPr>
          <p:cNvPr id="8" name="TextBox 7">
            <a:extLst>
              <a:ext uri="{FF2B5EF4-FFF2-40B4-BE49-F238E27FC236}">
                <a16:creationId xmlns:a16="http://schemas.microsoft.com/office/drawing/2014/main" id="{25482234-8291-820B-3A56-B6974D59DA5A}"/>
              </a:ext>
            </a:extLst>
          </p:cNvPr>
          <p:cNvSpPr txBox="1"/>
          <p:nvPr/>
        </p:nvSpPr>
        <p:spPr>
          <a:xfrm>
            <a:off x="2465294" y="215153"/>
            <a:ext cx="4356847" cy="1200329"/>
          </a:xfrm>
          <a:prstGeom prst="rect">
            <a:avLst/>
          </a:prstGeom>
          <a:noFill/>
          <a:ln>
            <a:solidFill>
              <a:srgbClr val="FF0000"/>
            </a:solidFill>
          </a:ln>
        </p:spPr>
        <p:txBody>
          <a:bodyPr wrap="square" rtlCol="0">
            <a:spAutoFit/>
          </a:bodyPr>
          <a:lstStyle/>
          <a:p>
            <a:r>
              <a:rPr lang="en-US" sz="1200">
                <a:latin typeface="Cambria" panose="02040503050406030204" pitchFamily="18" charset="0"/>
                <a:ea typeface="Cambria" panose="02040503050406030204" pitchFamily="18" charset="0"/>
              </a:rPr>
              <a:t>Hiện tại mục “Vehicles “ &amp; vehicles list” không dùng, thay vào đó dùng mục “Work on bike” là chính. Do đó, cần nhập phần này với</a:t>
            </a:r>
          </a:p>
          <a:p>
            <a:r>
              <a:rPr lang="en-US" sz="1200">
                <a:latin typeface="Cambria" panose="02040503050406030204" pitchFamily="18" charset="0"/>
                <a:ea typeface="Cambria" panose="02040503050406030204" pitchFamily="18" charset="0"/>
              </a:rPr>
              <a:t>Phần work on bike, hoặc gom lại 1 cụm riêng cho phần Vehicles.</a:t>
            </a:r>
          </a:p>
          <a:p>
            <a:endParaRPr lang="en-US" sz="1200">
              <a:latin typeface="Cambria" panose="02040503050406030204" pitchFamily="18" charset="0"/>
              <a:ea typeface="Cambria" panose="02040503050406030204" pitchFamily="18" charset="0"/>
            </a:endParaRPr>
          </a:p>
          <a:p>
            <a:r>
              <a:rPr lang="en-US" sz="1200">
                <a:latin typeface="Cambria" panose="02040503050406030204" pitchFamily="18" charset="0"/>
                <a:ea typeface="Cambria" panose="02040503050406030204" pitchFamily="18" charset="0"/>
              </a:rPr>
              <a:t>=&gt; do đó, chị đề xuất các option mới sẽ được thay thế vị trí của Vehicles</a:t>
            </a:r>
          </a:p>
        </p:txBody>
      </p:sp>
      <p:cxnSp>
        <p:nvCxnSpPr>
          <p:cNvPr id="10" name="Straight Arrow Connector 9">
            <a:extLst>
              <a:ext uri="{FF2B5EF4-FFF2-40B4-BE49-F238E27FC236}">
                <a16:creationId xmlns:a16="http://schemas.microsoft.com/office/drawing/2014/main" id="{093852F2-B82A-AD93-9F0F-B7B04E501479}"/>
              </a:ext>
            </a:extLst>
          </p:cNvPr>
          <p:cNvCxnSpPr>
            <a:cxnSpLocks/>
          </p:cNvCxnSpPr>
          <p:nvPr/>
        </p:nvCxnSpPr>
        <p:spPr>
          <a:xfrm>
            <a:off x="6822141" y="645459"/>
            <a:ext cx="2841812" cy="17750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FE9A1F-9317-DB55-6C66-4ADF9C8F4198}"/>
              </a:ext>
            </a:extLst>
          </p:cNvPr>
          <p:cNvCxnSpPr/>
          <p:nvPr/>
        </p:nvCxnSpPr>
        <p:spPr>
          <a:xfrm flipH="1">
            <a:off x="8382000" y="1775012"/>
            <a:ext cx="313765" cy="9681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23E9763-E3D6-4CAF-8904-43D7D923CD53}"/>
              </a:ext>
            </a:extLst>
          </p:cNvPr>
          <p:cNvCxnSpPr>
            <a:cxnSpLocks/>
          </p:cNvCxnSpPr>
          <p:nvPr/>
        </p:nvCxnSpPr>
        <p:spPr>
          <a:xfrm flipH="1">
            <a:off x="8848165" y="2124633"/>
            <a:ext cx="385482" cy="1232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A02C6E3E-E5DB-8D78-DED8-6D1638714B29}"/>
              </a:ext>
            </a:extLst>
          </p:cNvPr>
          <p:cNvSpPr/>
          <p:nvPr/>
        </p:nvSpPr>
        <p:spPr>
          <a:xfrm>
            <a:off x="1480212" y="473772"/>
            <a:ext cx="887507" cy="636494"/>
          </a:xfrm>
          <a:prstGeom prst="rightArrow">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2DE8203-4045-D4C3-A89D-4701787C0209}"/>
              </a:ext>
            </a:extLst>
          </p:cNvPr>
          <p:cNvSpPr txBox="1"/>
          <p:nvPr/>
        </p:nvSpPr>
        <p:spPr>
          <a:xfrm>
            <a:off x="2465294" y="3976795"/>
            <a:ext cx="4356847" cy="2123658"/>
          </a:xfrm>
          <a:prstGeom prst="rect">
            <a:avLst/>
          </a:prstGeom>
          <a:noFill/>
          <a:ln>
            <a:solidFill>
              <a:srgbClr val="FF0000"/>
            </a:solidFill>
          </a:ln>
        </p:spPr>
        <p:txBody>
          <a:bodyPr wrap="square" rtlCol="0">
            <a:spAutoFit/>
          </a:bodyPr>
          <a:lstStyle/>
          <a:p>
            <a:pPr marL="171450" indent="-171450">
              <a:buFont typeface="Wingdings" panose="05000000000000000000" pitchFamily="2" charset="2"/>
              <a:buChar char="§"/>
            </a:pPr>
            <a:r>
              <a:rPr lang="en-US" sz="1200">
                <a:latin typeface="Cambria" panose="02040503050406030204" pitchFamily="18" charset="0"/>
                <a:ea typeface="Cambria" panose="02040503050406030204" pitchFamily="18" charset="0"/>
              </a:rPr>
              <a:t>Các option từ 1-4 sẽ sẽ được tùy biến bởi BBRacing, tùy biến như: đặt tên option/đặt tên giá trị bên trong của option đó.</a:t>
            </a:r>
          </a:p>
          <a:p>
            <a:endParaRPr lang="en-US" sz="1200">
              <a:latin typeface="Cambria" panose="02040503050406030204" pitchFamily="18" charset="0"/>
              <a:ea typeface="Cambria" panose="02040503050406030204" pitchFamily="18" charset="0"/>
            </a:endParaRPr>
          </a:p>
          <a:p>
            <a:pPr marL="171450" indent="-171450">
              <a:buFont typeface="Wingdings" panose="05000000000000000000" pitchFamily="2" charset="2"/>
              <a:buChar char="§"/>
            </a:pPr>
            <a:r>
              <a:rPr lang="en-US" sz="1200">
                <a:latin typeface="Cambria" panose="02040503050406030204" pitchFamily="18" charset="0"/>
                <a:ea typeface="Cambria" panose="02040503050406030204" pitchFamily="18" charset="0"/>
              </a:rPr>
              <a:t>Có ô tích chọn trước mỗi option, nghĩa là mỗi sản phẩm sẽ có 1 đến 2 option khác nhau, có khi 3 option, có chức năng tích chọn sẽ giúp phần hiển thị tốt hơn.</a:t>
            </a:r>
          </a:p>
          <a:p>
            <a:pPr marL="171450" indent="-171450">
              <a:buFont typeface="Wingdings" panose="05000000000000000000" pitchFamily="2" charset="2"/>
              <a:buChar char="§"/>
            </a:pPr>
            <a:endParaRPr lang="en-US" sz="1200">
              <a:latin typeface="Cambria" panose="02040503050406030204" pitchFamily="18" charset="0"/>
              <a:ea typeface="Cambria" panose="02040503050406030204" pitchFamily="18" charset="0"/>
            </a:endParaRPr>
          </a:p>
          <a:p>
            <a:pPr marL="171450" indent="-171450">
              <a:buFont typeface="Wingdings" panose="05000000000000000000" pitchFamily="2" charset="2"/>
              <a:buChar char="§"/>
            </a:pPr>
            <a:r>
              <a:rPr lang="en-US" sz="1200">
                <a:latin typeface="Cambria" panose="02040503050406030204" pitchFamily="18" charset="0"/>
                <a:ea typeface="Cambria" panose="02040503050406030204" pitchFamily="18" charset="0"/>
              </a:rPr>
              <a:t>Các option thông thường sẽ như sau, khác nhau tùy theo cách BBR phân chia</a:t>
            </a:r>
          </a:p>
          <a:p>
            <a:pPr marL="171450" indent="-171450">
              <a:buFont typeface="Wingdings" panose="05000000000000000000" pitchFamily="2" charset="2"/>
              <a:buChar char="§"/>
            </a:pPr>
            <a:endParaRPr lang="en-US" sz="1200">
              <a:latin typeface="Cambria" panose="02040503050406030204" pitchFamily="18" charset="0"/>
              <a:ea typeface="Cambria" panose="02040503050406030204" pitchFamily="18" charset="0"/>
            </a:endParaRPr>
          </a:p>
          <a:p>
            <a:pPr marL="171450" indent="-171450">
              <a:buFont typeface="Wingdings" panose="05000000000000000000" pitchFamily="2" charset="2"/>
              <a:buChar char="§"/>
            </a:pPr>
            <a:r>
              <a:rPr lang="en-US" sz="1200">
                <a:latin typeface="Cambria" panose="02040503050406030204" pitchFamily="18" charset="0"/>
                <a:ea typeface="Cambria" panose="02040503050406030204" pitchFamily="18" charset="0"/>
              </a:rPr>
              <a:t>Cách tạo ra các option này:</a:t>
            </a:r>
          </a:p>
        </p:txBody>
      </p:sp>
      <p:grpSp>
        <p:nvGrpSpPr>
          <p:cNvPr id="30" name="Group 29">
            <a:extLst>
              <a:ext uri="{FF2B5EF4-FFF2-40B4-BE49-F238E27FC236}">
                <a16:creationId xmlns:a16="http://schemas.microsoft.com/office/drawing/2014/main" id="{650A0F0F-8B46-E00B-45CE-2DD3F088EC31}"/>
              </a:ext>
            </a:extLst>
          </p:cNvPr>
          <p:cNvGrpSpPr/>
          <p:nvPr/>
        </p:nvGrpSpPr>
        <p:grpSpPr>
          <a:xfrm>
            <a:off x="1849616" y="1544644"/>
            <a:ext cx="5153743" cy="2438400"/>
            <a:chOff x="1849616" y="1544644"/>
            <a:chExt cx="5153743" cy="2438400"/>
          </a:xfrm>
        </p:grpSpPr>
        <p:pic>
          <p:nvPicPr>
            <p:cNvPr id="16" name="Picture 15">
              <a:extLst>
                <a:ext uri="{FF2B5EF4-FFF2-40B4-BE49-F238E27FC236}">
                  <a16:creationId xmlns:a16="http://schemas.microsoft.com/office/drawing/2014/main" id="{AC5E7634-7DA8-AC2D-7110-947A21BD2278}"/>
                </a:ext>
              </a:extLst>
            </p:cNvPr>
            <p:cNvPicPr>
              <a:picLocks noChangeAspect="1"/>
            </p:cNvPicPr>
            <p:nvPr/>
          </p:nvPicPr>
          <p:blipFill rotWithShape="1">
            <a:blip r:embed="rId2"/>
            <a:srcRect t="20711" b="41481"/>
            <a:stretch/>
          </p:blipFill>
          <p:spPr>
            <a:xfrm>
              <a:off x="1849616" y="1544644"/>
              <a:ext cx="5153743" cy="2438400"/>
            </a:xfrm>
            <a:prstGeom prst="rect">
              <a:avLst/>
            </a:prstGeom>
          </p:spPr>
        </p:pic>
        <p:sp>
          <p:nvSpPr>
            <p:cNvPr id="17" name="Rectangle 16">
              <a:extLst>
                <a:ext uri="{FF2B5EF4-FFF2-40B4-BE49-F238E27FC236}">
                  <a16:creationId xmlns:a16="http://schemas.microsoft.com/office/drawing/2014/main" id="{0F7A585F-541A-158A-BF62-0C3C10834F3C}"/>
                </a:ext>
              </a:extLst>
            </p:cNvPr>
            <p:cNvSpPr/>
            <p:nvPr/>
          </p:nvSpPr>
          <p:spPr>
            <a:xfrm>
              <a:off x="1963269" y="2429436"/>
              <a:ext cx="744071" cy="1882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mbria" panose="02040503050406030204" pitchFamily="18" charset="0"/>
                  <a:ea typeface="Cambria" panose="02040503050406030204" pitchFamily="18" charset="0"/>
                </a:rPr>
                <a:t>Option 2</a:t>
              </a:r>
            </a:p>
          </p:txBody>
        </p:sp>
        <p:sp>
          <p:nvSpPr>
            <p:cNvPr id="18" name="Rectangle 17">
              <a:extLst>
                <a:ext uri="{FF2B5EF4-FFF2-40B4-BE49-F238E27FC236}">
                  <a16:creationId xmlns:a16="http://schemas.microsoft.com/office/drawing/2014/main" id="{42C3F56E-9564-8903-F61C-394CA9074A34}"/>
                </a:ext>
              </a:extLst>
            </p:cNvPr>
            <p:cNvSpPr/>
            <p:nvPr/>
          </p:nvSpPr>
          <p:spPr>
            <a:xfrm>
              <a:off x="2474259" y="2790739"/>
              <a:ext cx="564777" cy="1882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mbria" panose="02040503050406030204" pitchFamily="18" charset="0"/>
                  <a:ea typeface="Cambria" panose="02040503050406030204" pitchFamily="18" charset="0"/>
                </a:rPr>
                <a:t>giá trị</a:t>
              </a:r>
            </a:p>
          </p:txBody>
        </p:sp>
        <p:sp>
          <p:nvSpPr>
            <p:cNvPr id="19" name="Rectangle 18">
              <a:extLst>
                <a:ext uri="{FF2B5EF4-FFF2-40B4-BE49-F238E27FC236}">
                  <a16:creationId xmlns:a16="http://schemas.microsoft.com/office/drawing/2014/main" id="{C6472757-66AA-A5EE-4E1D-3EF05F9064C1}"/>
                </a:ext>
              </a:extLst>
            </p:cNvPr>
            <p:cNvSpPr/>
            <p:nvPr/>
          </p:nvSpPr>
          <p:spPr>
            <a:xfrm>
              <a:off x="4426487" y="2420471"/>
              <a:ext cx="744071" cy="1882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mbria" panose="02040503050406030204" pitchFamily="18" charset="0"/>
                  <a:ea typeface="Cambria" panose="02040503050406030204" pitchFamily="18" charset="0"/>
                </a:rPr>
                <a:t>Option 3</a:t>
              </a:r>
            </a:p>
          </p:txBody>
        </p:sp>
        <p:sp>
          <p:nvSpPr>
            <p:cNvPr id="20" name="Rectangle 19">
              <a:extLst>
                <a:ext uri="{FF2B5EF4-FFF2-40B4-BE49-F238E27FC236}">
                  <a16:creationId xmlns:a16="http://schemas.microsoft.com/office/drawing/2014/main" id="{AADD27BD-99D6-ABE6-1176-DE24C6130E2C}"/>
                </a:ext>
              </a:extLst>
            </p:cNvPr>
            <p:cNvSpPr/>
            <p:nvPr/>
          </p:nvSpPr>
          <p:spPr>
            <a:xfrm>
              <a:off x="1954303" y="3247120"/>
              <a:ext cx="826832" cy="1882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mbria" panose="02040503050406030204" pitchFamily="18" charset="0"/>
                  <a:ea typeface="Cambria" panose="02040503050406030204" pitchFamily="18" charset="0"/>
                </a:rPr>
                <a:t>Option 4</a:t>
              </a:r>
            </a:p>
          </p:txBody>
        </p:sp>
        <p:sp>
          <p:nvSpPr>
            <p:cNvPr id="21" name="Rectangle 20">
              <a:extLst>
                <a:ext uri="{FF2B5EF4-FFF2-40B4-BE49-F238E27FC236}">
                  <a16:creationId xmlns:a16="http://schemas.microsoft.com/office/drawing/2014/main" id="{AAF7357B-13B1-20B8-77E1-09400F9DA244}"/>
                </a:ext>
              </a:extLst>
            </p:cNvPr>
            <p:cNvSpPr/>
            <p:nvPr/>
          </p:nvSpPr>
          <p:spPr>
            <a:xfrm>
              <a:off x="4426487" y="1634296"/>
              <a:ext cx="1140595" cy="1882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mbria" panose="02040503050406030204" pitchFamily="18" charset="0"/>
                  <a:ea typeface="Cambria" panose="02040503050406030204" pitchFamily="18" charset="0"/>
                </a:rPr>
                <a:t>Option 1</a:t>
              </a:r>
            </a:p>
          </p:txBody>
        </p:sp>
        <p:sp>
          <p:nvSpPr>
            <p:cNvPr id="24" name="Rectangle 23">
              <a:extLst>
                <a:ext uri="{FF2B5EF4-FFF2-40B4-BE49-F238E27FC236}">
                  <a16:creationId xmlns:a16="http://schemas.microsoft.com/office/drawing/2014/main" id="{BDF767CC-83C7-C69B-EA31-BD2EAC1C8902}"/>
                </a:ext>
              </a:extLst>
            </p:cNvPr>
            <p:cNvSpPr/>
            <p:nvPr/>
          </p:nvSpPr>
          <p:spPr>
            <a:xfrm>
              <a:off x="4391590" y="1664791"/>
              <a:ext cx="92053" cy="127267"/>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F740991-54A2-ACA0-9DF0-2FE304B09A41}"/>
                </a:ext>
              </a:extLst>
            </p:cNvPr>
            <p:cNvSpPr/>
            <p:nvPr/>
          </p:nvSpPr>
          <p:spPr>
            <a:xfrm>
              <a:off x="4391590" y="2448555"/>
              <a:ext cx="92053" cy="127267"/>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82BD40B-EF10-85A0-11CF-760C2C997D3A}"/>
                </a:ext>
              </a:extLst>
            </p:cNvPr>
            <p:cNvSpPr/>
            <p:nvPr/>
          </p:nvSpPr>
          <p:spPr>
            <a:xfrm>
              <a:off x="1932926" y="2448555"/>
              <a:ext cx="92053" cy="127267"/>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2075E4-0DD6-8C85-EE98-D78CC929D5B4}"/>
                </a:ext>
              </a:extLst>
            </p:cNvPr>
            <p:cNvSpPr/>
            <p:nvPr/>
          </p:nvSpPr>
          <p:spPr>
            <a:xfrm>
              <a:off x="1963269" y="3263828"/>
              <a:ext cx="92053" cy="127267"/>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6847FF5F-9194-80BF-40E7-8592CA28BB3D}"/>
              </a:ext>
            </a:extLst>
          </p:cNvPr>
          <p:cNvSpPr/>
          <p:nvPr/>
        </p:nvSpPr>
        <p:spPr>
          <a:xfrm>
            <a:off x="2707340" y="6013045"/>
            <a:ext cx="6698712" cy="8117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mbria" panose="02040503050406030204" pitchFamily="18" charset="0"/>
                <a:ea typeface="Cambria" panose="02040503050406030204" pitchFamily="18" charset="0"/>
              </a:rPr>
              <a:t>Option 1 – Màu sắc: Xanh Dương, Đỏ, Bạc, Titan….</a:t>
            </a:r>
          </a:p>
          <a:p>
            <a:r>
              <a:rPr lang="en-US" sz="1100">
                <a:solidFill>
                  <a:schemeClr val="tx1"/>
                </a:solidFill>
                <a:latin typeface="Cambria" panose="02040503050406030204" pitchFamily="18" charset="0"/>
                <a:ea typeface="Cambria" panose="02040503050406030204" pitchFamily="18" charset="0"/>
              </a:rPr>
              <a:t>Option 2 – P/N: NO/NR/NP/NA</a:t>
            </a:r>
          </a:p>
          <a:p>
            <a:r>
              <a:rPr lang="en-US" sz="1100">
                <a:solidFill>
                  <a:schemeClr val="tx1"/>
                </a:solidFill>
                <a:latin typeface="Cambria" panose="02040503050406030204" pitchFamily="18" charset="0"/>
                <a:ea typeface="Cambria" panose="02040503050406030204" pitchFamily="18" charset="0"/>
              </a:rPr>
              <a:t>Option 3 -  Tem: Tem dán/ Tem khắc lazer / Tem Màu, Tem Mạ</a:t>
            </a:r>
          </a:p>
          <a:p>
            <a:r>
              <a:rPr lang="en-US" sz="1100">
                <a:solidFill>
                  <a:schemeClr val="tx1"/>
                </a:solidFill>
                <a:latin typeface="Cambria" panose="02040503050406030204" pitchFamily="18" charset="0"/>
                <a:ea typeface="Cambria" panose="02040503050406030204" pitchFamily="18" charset="0"/>
              </a:rPr>
              <a:t>Option 4 -  Năm:  2015 – 2017 / 2017 – 2023 / 2024 </a:t>
            </a:r>
          </a:p>
        </p:txBody>
      </p:sp>
    </p:spTree>
    <p:extLst>
      <p:ext uri="{BB962C8B-B14F-4D97-AF65-F5344CB8AC3E}">
        <p14:creationId xmlns:p14="http://schemas.microsoft.com/office/powerpoint/2010/main" val="1084942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5B6C4D-7A6B-7DDE-C48C-C015DB4EB868}"/>
              </a:ext>
            </a:extLst>
          </p:cNvPr>
          <p:cNvPicPr>
            <a:picLocks noChangeAspect="1"/>
          </p:cNvPicPr>
          <p:nvPr/>
        </p:nvPicPr>
        <p:blipFill>
          <a:blip r:embed="rId2"/>
          <a:stretch>
            <a:fillRect/>
          </a:stretch>
        </p:blipFill>
        <p:spPr>
          <a:xfrm>
            <a:off x="0" y="65771"/>
            <a:ext cx="2314898" cy="4915586"/>
          </a:xfrm>
          <a:prstGeom prst="rect">
            <a:avLst/>
          </a:prstGeom>
        </p:spPr>
      </p:pic>
      <p:cxnSp>
        <p:nvCxnSpPr>
          <p:cNvPr id="8" name="Straight Arrow Connector 7">
            <a:extLst>
              <a:ext uri="{FF2B5EF4-FFF2-40B4-BE49-F238E27FC236}">
                <a16:creationId xmlns:a16="http://schemas.microsoft.com/office/drawing/2014/main" id="{F2BDB71C-8E87-CFF1-F613-E6FB108A6906}"/>
              </a:ext>
            </a:extLst>
          </p:cNvPr>
          <p:cNvCxnSpPr>
            <a:cxnSpLocks/>
          </p:cNvCxnSpPr>
          <p:nvPr/>
        </p:nvCxnSpPr>
        <p:spPr>
          <a:xfrm>
            <a:off x="663388" y="3783104"/>
            <a:ext cx="2106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D9F5608-3A02-D73D-972E-8F7038A21B26}"/>
              </a:ext>
            </a:extLst>
          </p:cNvPr>
          <p:cNvSpPr/>
          <p:nvPr/>
        </p:nvSpPr>
        <p:spPr>
          <a:xfrm>
            <a:off x="663388" y="3576917"/>
            <a:ext cx="1577788" cy="1927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mbria" panose="02040503050406030204" pitchFamily="18" charset="0"/>
                <a:ea typeface="Cambria" panose="02040503050406030204" pitchFamily="18" charset="0"/>
              </a:rPr>
              <a:t>Đổi chữ Màu =&gt; Option</a:t>
            </a:r>
          </a:p>
        </p:txBody>
      </p:sp>
      <p:grpSp>
        <p:nvGrpSpPr>
          <p:cNvPr id="22" name="Group 21">
            <a:extLst>
              <a:ext uri="{FF2B5EF4-FFF2-40B4-BE49-F238E27FC236}">
                <a16:creationId xmlns:a16="http://schemas.microsoft.com/office/drawing/2014/main" id="{FEA8CC7D-C952-C6B1-E25C-62901D0641E7}"/>
              </a:ext>
            </a:extLst>
          </p:cNvPr>
          <p:cNvGrpSpPr/>
          <p:nvPr/>
        </p:nvGrpSpPr>
        <p:grpSpPr>
          <a:xfrm>
            <a:off x="2879055" y="3026849"/>
            <a:ext cx="9312945" cy="3295950"/>
            <a:chOff x="2904563" y="1066806"/>
            <a:chExt cx="9312945" cy="3295950"/>
          </a:xfrm>
        </p:grpSpPr>
        <p:pic>
          <p:nvPicPr>
            <p:cNvPr id="13" name="Picture 12">
              <a:extLst>
                <a:ext uri="{FF2B5EF4-FFF2-40B4-BE49-F238E27FC236}">
                  <a16:creationId xmlns:a16="http://schemas.microsoft.com/office/drawing/2014/main" id="{3AA10607-A827-D489-5146-C34B364CDFF2}"/>
                </a:ext>
              </a:extLst>
            </p:cNvPr>
            <p:cNvPicPr>
              <a:picLocks noChangeAspect="1"/>
            </p:cNvPicPr>
            <p:nvPr/>
          </p:nvPicPr>
          <p:blipFill>
            <a:blip r:embed="rId3"/>
            <a:stretch>
              <a:fillRect/>
            </a:stretch>
          </p:blipFill>
          <p:spPr>
            <a:xfrm>
              <a:off x="2904563" y="1066806"/>
              <a:ext cx="9312945" cy="3295950"/>
            </a:xfrm>
            <a:prstGeom prst="rect">
              <a:avLst/>
            </a:prstGeom>
          </p:spPr>
        </p:pic>
        <p:sp>
          <p:nvSpPr>
            <p:cNvPr id="14" name="Rectangle 13">
              <a:extLst>
                <a:ext uri="{FF2B5EF4-FFF2-40B4-BE49-F238E27FC236}">
                  <a16:creationId xmlns:a16="http://schemas.microsoft.com/office/drawing/2014/main" id="{F17260D7-9B2E-B1E9-F32A-E9131F498CD4}"/>
                </a:ext>
              </a:extLst>
            </p:cNvPr>
            <p:cNvSpPr/>
            <p:nvPr/>
          </p:nvSpPr>
          <p:spPr>
            <a:xfrm>
              <a:off x="2904563" y="1187821"/>
              <a:ext cx="1882588"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mbria" panose="02040503050406030204" pitchFamily="18" charset="0"/>
                  <a:ea typeface="Cambria" panose="02040503050406030204" pitchFamily="18" charset="0"/>
                </a:rPr>
                <a:t>Danh sách các option</a:t>
              </a:r>
            </a:p>
          </p:txBody>
        </p:sp>
        <p:sp>
          <p:nvSpPr>
            <p:cNvPr id="18" name="Rectangle 17">
              <a:extLst>
                <a:ext uri="{FF2B5EF4-FFF2-40B4-BE49-F238E27FC236}">
                  <a16:creationId xmlns:a16="http://schemas.microsoft.com/office/drawing/2014/main" id="{294AE635-C755-1BFC-6148-1DDDF4A25CCD}"/>
                </a:ext>
              </a:extLst>
            </p:cNvPr>
            <p:cNvSpPr/>
            <p:nvPr/>
          </p:nvSpPr>
          <p:spPr>
            <a:xfrm>
              <a:off x="4213412" y="2147045"/>
              <a:ext cx="1389529" cy="251012"/>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mbria" panose="02040503050406030204" pitchFamily="18" charset="0"/>
                  <a:ea typeface="Cambria" panose="02040503050406030204" pitchFamily="18" charset="0"/>
                </a:rPr>
                <a:t>Option 1</a:t>
              </a:r>
            </a:p>
          </p:txBody>
        </p:sp>
        <p:sp>
          <p:nvSpPr>
            <p:cNvPr id="19" name="Rectangle 18">
              <a:extLst>
                <a:ext uri="{FF2B5EF4-FFF2-40B4-BE49-F238E27FC236}">
                  <a16:creationId xmlns:a16="http://schemas.microsoft.com/office/drawing/2014/main" id="{A5A86693-6E9A-06F1-825D-A42FE619F4AD}"/>
                </a:ext>
              </a:extLst>
            </p:cNvPr>
            <p:cNvSpPr/>
            <p:nvPr/>
          </p:nvSpPr>
          <p:spPr>
            <a:xfrm>
              <a:off x="4213412" y="2714781"/>
              <a:ext cx="1389529" cy="251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mbria" panose="02040503050406030204" pitchFamily="18" charset="0"/>
                  <a:ea typeface="Cambria" panose="02040503050406030204" pitchFamily="18" charset="0"/>
                </a:rPr>
                <a:t>Option 2</a:t>
              </a:r>
            </a:p>
          </p:txBody>
        </p:sp>
        <p:sp>
          <p:nvSpPr>
            <p:cNvPr id="20" name="Rectangle 19">
              <a:extLst>
                <a:ext uri="{FF2B5EF4-FFF2-40B4-BE49-F238E27FC236}">
                  <a16:creationId xmlns:a16="http://schemas.microsoft.com/office/drawing/2014/main" id="{CEFCF860-2A38-7B8E-C999-3F33264D9F60}"/>
                </a:ext>
              </a:extLst>
            </p:cNvPr>
            <p:cNvSpPr/>
            <p:nvPr/>
          </p:nvSpPr>
          <p:spPr>
            <a:xfrm>
              <a:off x="4213411" y="3287756"/>
              <a:ext cx="1389529" cy="251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mbria" panose="02040503050406030204" pitchFamily="18" charset="0"/>
                  <a:ea typeface="Cambria" panose="02040503050406030204" pitchFamily="18" charset="0"/>
                </a:rPr>
                <a:t>Option 3</a:t>
              </a:r>
            </a:p>
          </p:txBody>
        </p:sp>
        <p:sp>
          <p:nvSpPr>
            <p:cNvPr id="21" name="Rectangle 20">
              <a:extLst>
                <a:ext uri="{FF2B5EF4-FFF2-40B4-BE49-F238E27FC236}">
                  <a16:creationId xmlns:a16="http://schemas.microsoft.com/office/drawing/2014/main" id="{FBE1B0C8-99F9-0E9E-7E51-7A619EA7F9AC}"/>
                </a:ext>
              </a:extLst>
            </p:cNvPr>
            <p:cNvSpPr/>
            <p:nvPr/>
          </p:nvSpPr>
          <p:spPr>
            <a:xfrm>
              <a:off x="4213411" y="3892208"/>
              <a:ext cx="1389529" cy="251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mbria" panose="02040503050406030204" pitchFamily="18" charset="0"/>
                  <a:ea typeface="Cambria" panose="02040503050406030204" pitchFamily="18" charset="0"/>
                </a:rPr>
                <a:t>Option 4</a:t>
              </a:r>
            </a:p>
          </p:txBody>
        </p:sp>
      </p:grpSp>
      <p:pic>
        <p:nvPicPr>
          <p:cNvPr id="24" name="Picture 23">
            <a:extLst>
              <a:ext uri="{FF2B5EF4-FFF2-40B4-BE49-F238E27FC236}">
                <a16:creationId xmlns:a16="http://schemas.microsoft.com/office/drawing/2014/main" id="{D03C1CAF-7664-D62A-BE39-ABFE71F1723E}"/>
              </a:ext>
            </a:extLst>
          </p:cNvPr>
          <p:cNvPicPr>
            <a:picLocks noChangeAspect="1"/>
          </p:cNvPicPr>
          <p:nvPr/>
        </p:nvPicPr>
        <p:blipFill>
          <a:blip r:embed="rId4"/>
          <a:stretch>
            <a:fillRect/>
          </a:stretch>
        </p:blipFill>
        <p:spPr>
          <a:xfrm>
            <a:off x="2879055" y="21089"/>
            <a:ext cx="9312945" cy="3005760"/>
          </a:xfrm>
          <a:prstGeom prst="rect">
            <a:avLst/>
          </a:prstGeom>
        </p:spPr>
      </p:pic>
      <p:sp>
        <p:nvSpPr>
          <p:cNvPr id="25" name="Rectangle 24">
            <a:extLst>
              <a:ext uri="{FF2B5EF4-FFF2-40B4-BE49-F238E27FC236}">
                <a16:creationId xmlns:a16="http://schemas.microsoft.com/office/drawing/2014/main" id="{5442CBA5-FCCC-A9FA-3C60-F0FDB2CF36FA}"/>
              </a:ext>
            </a:extLst>
          </p:cNvPr>
          <p:cNvSpPr/>
          <p:nvPr/>
        </p:nvSpPr>
        <p:spPr>
          <a:xfrm>
            <a:off x="2879055" y="65771"/>
            <a:ext cx="1765330"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latin typeface="Cambria" panose="02040503050406030204" pitchFamily="18" charset="0"/>
                <a:ea typeface="Cambria" panose="02040503050406030204" pitchFamily="18" charset="0"/>
              </a:rPr>
              <a:t>Tạo option mới</a:t>
            </a:r>
          </a:p>
        </p:txBody>
      </p:sp>
      <p:sp>
        <p:nvSpPr>
          <p:cNvPr id="26" name="Rectangle 25">
            <a:extLst>
              <a:ext uri="{FF2B5EF4-FFF2-40B4-BE49-F238E27FC236}">
                <a16:creationId xmlns:a16="http://schemas.microsoft.com/office/drawing/2014/main" id="{AD0A03FF-CA47-0F10-54C7-5E0858B004C6}"/>
              </a:ext>
            </a:extLst>
          </p:cNvPr>
          <p:cNvSpPr/>
          <p:nvPr/>
        </p:nvSpPr>
        <p:spPr>
          <a:xfrm>
            <a:off x="3181296" y="1794017"/>
            <a:ext cx="1527048" cy="164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latin typeface="Cambria" panose="02040503050406030204" pitchFamily="18" charset="0"/>
                <a:ea typeface="Cambria" panose="02040503050406030204" pitchFamily="18" charset="0"/>
              </a:rPr>
              <a:t>Tên Option </a:t>
            </a:r>
          </a:p>
        </p:txBody>
      </p:sp>
      <p:sp>
        <p:nvSpPr>
          <p:cNvPr id="27" name="Rectangle 26">
            <a:extLst>
              <a:ext uri="{FF2B5EF4-FFF2-40B4-BE49-F238E27FC236}">
                <a16:creationId xmlns:a16="http://schemas.microsoft.com/office/drawing/2014/main" id="{D5BC7086-0B3A-567A-96CA-653FB36C905A}"/>
              </a:ext>
            </a:extLst>
          </p:cNvPr>
          <p:cNvSpPr/>
          <p:nvPr/>
        </p:nvSpPr>
        <p:spPr>
          <a:xfrm>
            <a:off x="2618973" y="65771"/>
            <a:ext cx="302241"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rgbClr val="FF0000"/>
                </a:solidFill>
                <a:latin typeface="Cambria" panose="02040503050406030204" pitchFamily="18" charset="0"/>
                <a:ea typeface="Cambria" panose="02040503050406030204" pitchFamily="18" charset="0"/>
              </a:rPr>
              <a:t>1</a:t>
            </a:r>
          </a:p>
        </p:txBody>
      </p:sp>
      <p:sp>
        <p:nvSpPr>
          <p:cNvPr id="29" name="Rectangle 28">
            <a:extLst>
              <a:ext uri="{FF2B5EF4-FFF2-40B4-BE49-F238E27FC236}">
                <a16:creationId xmlns:a16="http://schemas.microsoft.com/office/drawing/2014/main" id="{1402ABD0-350A-1283-464A-7A32E3DECD11}"/>
              </a:ext>
            </a:extLst>
          </p:cNvPr>
          <p:cNvSpPr/>
          <p:nvPr/>
        </p:nvSpPr>
        <p:spPr>
          <a:xfrm>
            <a:off x="2618972" y="3148910"/>
            <a:ext cx="302241"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rgbClr val="FF0000"/>
                </a:solidFill>
                <a:latin typeface="Cambria" panose="02040503050406030204" pitchFamily="18" charset="0"/>
                <a:ea typeface="Cambria" panose="02040503050406030204" pitchFamily="18" charset="0"/>
              </a:rPr>
              <a:t>2</a:t>
            </a:r>
          </a:p>
        </p:txBody>
      </p:sp>
      <p:sp>
        <p:nvSpPr>
          <p:cNvPr id="2" name="Rectangle 1">
            <a:extLst>
              <a:ext uri="{FF2B5EF4-FFF2-40B4-BE49-F238E27FC236}">
                <a16:creationId xmlns:a16="http://schemas.microsoft.com/office/drawing/2014/main" id="{335E5694-F80E-081B-AE99-132600B565AF}"/>
              </a:ext>
            </a:extLst>
          </p:cNvPr>
          <p:cNvSpPr/>
          <p:nvPr/>
        </p:nvSpPr>
        <p:spPr>
          <a:xfrm>
            <a:off x="4187902" y="508857"/>
            <a:ext cx="2212897" cy="5161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mbria" panose="02040503050406030204" pitchFamily="18" charset="0"/>
                <a:ea typeface="Cambria" panose="02040503050406030204" pitchFamily="18" charset="0"/>
              </a:rPr>
              <a:t>Đây là phần đặt tên cho option</a:t>
            </a:r>
          </a:p>
        </p:txBody>
      </p:sp>
      <p:sp>
        <p:nvSpPr>
          <p:cNvPr id="3" name="Rectangle 2">
            <a:extLst>
              <a:ext uri="{FF2B5EF4-FFF2-40B4-BE49-F238E27FC236}">
                <a16:creationId xmlns:a16="http://schemas.microsoft.com/office/drawing/2014/main" id="{2EBE288A-061E-9056-6A4E-405C73C0411E}"/>
              </a:ext>
            </a:extLst>
          </p:cNvPr>
          <p:cNvSpPr/>
          <p:nvPr/>
        </p:nvSpPr>
        <p:spPr>
          <a:xfrm>
            <a:off x="5217462" y="3085504"/>
            <a:ext cx="2212897" cy="5161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mbria" panose="02040503050406030204" pitchFamily="18" charset="0"/>
                <a:ea typeface="Cambria" panose="02040503050406030204" pitchFamily="18" charset="0"/>
              </a:rPr>
              <a:t>Đây tổng hợp các option đã đặt</a:t>
            </a:r>
          </a:p>
        </p:txBody>
      </p:sp>
    </p:spTree>
    <p:extLst>
      <p:ext uri="{BB962C8B-B14F-4D97-AF65-F5344CB8AC3E}">
        <p14:creationId xmlns:p14="http://schemas.microsoft.com/office/powerpoint/2010/main" val="2794913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0FD959-B98A-0DD9-49BC-2DF79E7624A3}"/>
              </a:ext>
            </a:extLst>
          </p:cNvPr>
          <p:cNvGrpSpPr/>
          <p:nvPr/>
        </p:nvGrpSpPr>
        <p:grpSpPr>
          <a:xfrm>
            <a:off x="2632167" y="133050"/>
            <a:ext cx="9312945" cy="3295950"/>
            <a:chOff x="2904563" y="1066806"/>
            <a:chExt cx="9312945" cy="3295950"/>
          </a:xfrm>
        </p:grpSpPr>
        <p:pic>
          <p:nvPicPr>
            <p:cNvPr id="5" name="Picture 4">
              <a:extLst>
                <a:ext uri="{FF2B5EF4-FFF2-40B4-BE49-F238E27FC236}">
                  <a16:creationId xmlns:a16="http://schemas.microsoft.com/office/drawing/2014/main" id="{8BDE7C92-A269-D09E-DEEB-89439BB74268}"/>
                </a:ext>
              </a:extLst>
            </p:cNvPr>
            <p:cNvPicPr>
              <a:picLocks noChangeAspect="1"/>
            </p:cNvPicPr>
            <p:nvPr/>
          </p:nvPicPr>
          <p:blipFill>
            <a:blip r:embed="rId2"/>
            <a:stretch>
              <a:fillRect/>
            </a:stretch>
          </p:blipFill>
          <p:spPr>
            <a:xfrm>
              <a:off x="2904563" y="1066806"/>
              <a:ext cx="9312945" cy="3295950"/>
            </a:xfrm>
            <a:prstGeom prst="rect">
              <a:avLst/>
            </a:prstGeom>
          </p:spPr>
        </p:pic>
        <p:sp>
          <p:nvSpPr>
            <p:cNvPr id="6" name="Rectangle 5">
              <a:extLst>
                <a:ext uri="{FF2B5EF4-FFF2-40B4-BE49-F238E27FC236}">
                  <a16:creationId xmlns:a16="http://schemas.microsoft.com/office/drawing/2014/main" id="{FD3410D6-D313-5547-A8D5-0635F494AFA0}"/>
                </a:ext>
              </a:extLst>
            </p:cNvPr>
            <p:cNvSpPr/>
            <p:nvPr/>
          </p:nvSpPr>
          <p:spPr>
            <a:xfrm>
              <a:off x="2904563" y="1187821"/>
              <a:ext cx="1389529"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mbria" panose="02040503050406030204" pitchFamily="18" charset="0"/>
                  <a:ea typeface="Cambria" panose="02040503050406030204" pitchFamily="18" charset="0"/>
                </a:rPr>
                <a:t>Danh sách các option</a:t>
              </a:r>
            </a:p>
          </p:txBody>
        </p:sp>
        <p:sp>
          <p:nvSpPr>
            <p:cNvPr id="7" name="Rectangle 6">
              <a:extLst>
                <a:ext uri="{FF2B5EF4-FFF2-40B4-BE49-F238E27FC236}">
                  <a16:creationId xmlns:a16="http://schemas.microsoft.com/office/drawing/2014/main" id="{080FC571-2EC1-974E-4367-5220E4701419}"/>
                </a:ext>
              </a:extLst>
            </p:cNvPr>
            <p:cNvSpPr/>
            <p:nvPr/>
          </p:nvSpPr>
          <p:spPr>
            <a:xfrm>
              <a:off x="4213412" y="2147045"/>
              <a:ext cx="1389529" cy="251012"/>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mbria" panose="02040503050406030204" pitchFamily="18" charset="0"/>
                  <a:ea typeface="Cambria" panose="02040503050406030204" pitchFamily="18" charset="0"/>
                </a:rPr>
                <a:t>Option 1</a:t>
              </a:r>
            </a:p>
          </p:txBody>
        </p:sp>
        <p:sp>
          <p:nvSpPr>
            <p:cNvPr id="8" name="Rectangle 7">
              <a:extLst>
                <a:ext uri="{FF2B5EF4-FFF2-40B4-BE49-F238E27FC236}">
                  <a16:creationId xmlns:a16="http://schemas.microsoft.com/office/drawing/2014/main" id="{ACDCBA76-72CD-55C7-722C-C53CF382A42D}"/>
                </a:ext>
              </a:extLst>
            </p:cNvPr>
            <p:cNvSpPr/>
            <p:nvPr/>
          </p:nvSpPr>
          <p:spPr>
            <a:xfrm>
              <a:off x="4213412" y="2714781"/>
              <a:ext cx="1389529" cy="251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mbria" panose="02040503050406030204" pitchFamily="18" charset="0"/>
                  <a:ea typeface="Cambria" panose="02040503050406030204" pitchFamily="18" charset="0"/>
                </a:rPr>
                <a:t>Option 2</a:t>
              </a:r>
            </a:p>
          </p:txBody>
        </p:sp>
        <p:sp>
          <p:nvSpPr>
            <p:cNvPr id="9" name="Rectangle 8">
              <a:extLst>
                <a:ext uri="{FF2B5EF4-FFF2-40B4-BE49-F238E27FC236}">
                  <a16:creationId xmlns:a16="http://schemas.microsoft.com/office/drawing/2014/main" id="{F9867867-94BD-7243-9D38-B045958BA2E8}"/>
                </a:ext>
              </a:extLst>
            </p:cNvPr>
            <p:cNvSpPr/>
            <p:nvPr/>
          </p:nvSpPr>
          <p:spPr>
            <a:xfrm>
              <a:off x="4213411" y="3287756"/>
              <a:ext cx="1389529" cy="251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mbria" panose="02040503050406030204" pitchFamily="18" charset="0"/>
                  <a:ea typeface="Cambria" panose="02040503050406030204" pitchFamily="18" charset="0"/>
                </a:rPr>
                <a:t>Option 3</a:t>
              </a:r>
            </a:p>
          </p:txBody>
        </p:sp>
        <p:sp>
          <p:nvSpPr>
            <p:cNvPr id="10" name="Rectangle 9">
              <a:extLst>
                <a:ext uri="{FF2B5EF4-FFF2-40B4-BE49-F238E27FC236}">
                  <a16:creationId xmlns:a16="http://schemas.microsoft.com/office/drawing/2014/main" id="{3DBFF9A2-EC08-A948-C501-E5CA0D9F32D1}"/>
                </a:ext>
              </a:extLst>
            </p:cNvPr>
            <p:cNvSpPr/>
            <p:nvPr/>
          </p:nvSpPr>
          <p:spPr>
            <a:xfrm>
              <a:off x="4213411" y="3892208"/>
              <a:ext cx="1389529" cy="251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Cambria" panose="02040503050406030204" pitchFamily="18" charset="0"/>
                  <a:ea typeface="Cambria" panose="02040503050406030204" pitchFamily="18" charset="0"/>
                </a:rPr>
                <a:t>Option 4</a:t>
              </a:r>
            </a:p>
          </p:txBody>
        </p:sp>
      </p:grpSp>
      <p:sp>
        <p:nvSpPr>
          <p:cNvPr id="11" name="Rectangle 10">
            <a:extLst>
              <a:ext uri="{FF2B5EF4-FFF2-40B4-BE49-F238E27FC236}">
                <a16:creationId xmlns:a16="http://schemas.microsoft.com/office/drawing/2014/main" id="{48CF4806-6B8F-65A1-EF68-433F711E70C7}"/>
              </a:ext>
            </a:extLst>
          </p:cNvPr>
          <p:cNvSpPr/>
          <p:nvPr/>
        </p:nvSpPr>
        <p:spPr>
          <a:xfrm>
            <a:off x="2372084" y="255111"/>
            <a:ext cx="302241"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rgbClr val="FF0000"/>
                </a:solidFill>
                <a:latin typeface="Cambria" panose="02040503050406030204" pitchFamily="18" charset="0"/>
                <a:ea typeface="Cambria" panose="02040503050406030204" pitchFamily="18" charset="0"/>
              </a:rPr>
              <a:t>2</a:t>
            </a:r>
          </a:p>
        </p:txBody>
      </p:sp>
      <p:sp>
        <p:nvSpPr>
          <p:cNvPr id="12" name="Rectangle 11">
            <a:extLst>
              <a:ext uri="{FF2B5EF4-FFF2-40B4-BE49-F238E27FC236}">
                <a16:creationId xmlns:a16="http://schemas.microsoft.com/office/drawing/2014/main" id="{9A95CAD3-790B-5B18-8F15-57229D7A182B}"/>
              </a:ext>
            </a:extLst>
          </p:cNvPr>
          <p:cNvSpPr/>
          <p:nvPr/>
        </p:nvSpPr>
        <p:spPr>
          <a:xfrm>
            <a:off x="2329926" y="3518629"/>
            <a:ext cx="8405130"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a:solidFill>
                  <a:srgbClr val="FF0000"/>
                </a:solidFill>
                <a:latin typeface="Cambria" panose="02040503050406030204" pitchFamily="18" charset="0"/>
                <a:ea typeface="Cambria" panose="02040503050406030204" pitchFamily="18" charset="0"/>
              </a:rPr>
              <a:t>3. Khi bấm vào tên option bất kì, sẽ tạo ra được các trường giá trị của option đó, sau đó bấm lưu là tạo được giá trị mong muốn </a:t>
            </a:r>
          </a:p>
        </p:txBody>
      </p:sp>
      <p:pic>
        <p:nvPicPr>
          <p:cNvPr id="13" name="Picture 12">
            <a:extLst>
              <a:ext uri="{FF2B5EF4-FFF2-40B4-BE49-F238E27FC236}">
                <a16:creationId xmlns:a16="http://schemas.microsoft.com/office/drawing/2014/main" id="{BB291461-3F25-460F-B6C5-998A457E71A6}"/>
              </a:ext>
            </a:extLst>
          </p:cNvPr>
          <p:cNvPicPr>
            <a:picLocks noChangeAspect="1"/>
          </p:cNvPicPr>
          <p:nvPr/>
        </p:nvPicPr>
        <p:blipFill>
          <a:blip r:embed="rId3"/>
          <a:stretch>
            <a:fillRect/>
          </a:stretch>
        </p:blipFill>
        <p:spPr>
          <a:xfrm>
            <a:off x="2632167" y="3818584"/>
            <a:ext cx="9312945" cy="3005760"/>
          </a:xfrm>
          <a:prstGeom prst="rect">
            <a:avLst/>
          </a:prstGeom>
        </p:spPr>
      </p:pic>
      <p:sp>
        <p:nvSpPr>
          <p:cNvPr id="14" name="Rectangle 13">
            <a:extLst>
              <a:ext uri="{FF2B5EF4-FFF2-40B4-BE49-F238E27FC236}">
                <a16:creationId xmlns:a16="http://schemas.microsoft.com/office/drawing/2014/main" id="{59EE32D8-D40F-B082-E7B1-E7997A2514DD}"/>
              </a:ext>
            </a:extLst>
          </p:cNvPr>
          <p:cNvSpPr/>
          <p:nvPr/>
        </p:nvSpPr>
        <p:spPr>
          <a:xfrm>
            <a:off x="2632167" y="3818584"/>
            <a:ext cx="1765330" cy="25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latin typeface="Cambria" panose="02040503050406030204" pitchFamily="18" charset="0"/>
                <a:ea typeface="Cambria" panose="02040503050406030204" pitchFamily="18" charset="0"/>
              </a:rPr>
              <a:t>Cập nhật thông tin option </a:t>
            </a:r>
          </a:p>
        </p:txBody>
      </p:sp>
      <p:sp>
        <p:nvSpPr>
          <p:cNvPr id="15" name="Rectangle 14">
            <a:extLst>
              <a:ext uri="{FF2B5EF4-FFF2-40B4-BE49-F238E27FC236}">
                <a16:creationId xmlns:a16="http://schemas.microsoft.com/office/drawing/2014/main" id="{E1A8E869-BE9C-36EA-72C3-98340D9E063D}"/>
              </a:ext>
            </a:extLst>
          </p:cNvPr>
          <p:cNvSpPr/>
          <p:nvPr/>
        </p:nvSpPr>
        <p:spPr>
          <a:xfrm>
            <a:off x="2870449" y="5617517"/>
            <a:ext cx="1454663" cy="1526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latin typeface="Cambria" panose="02040503050406030204" pitchFamily="18" charset="0"/>
                <a:ea typeface="Cambria" panose="02040503050406030204" pitchFamily="18" charset="0"/>
              </a:rPr>
              <a:t>Tem Lazer</a:t>
            </a:r>
          </a:p>
        </p:txBody>
      </p:sp>
      <p:sp>
        <p:nvSpPr>
          <p:cNvPr id="2" name="Rectangle 1">
            <a:extLst>
              <a:ext uri="{FF2B5EF4-FFF2-40B4-BE49-F238E27FC236}">
                <a16:creationId xmlns:a16="http://schemas.microsoft.com/office/drawing/2014/main" id="{860194F4-3B48-7BAD-0FDB-6BCEA8324E3B}"/>
              </a:ext>
            </a:extLst>
          </p:cNvPr>
          <p:cNvSpPr/>
          <p:nvPr/>
        </p:nvSpPr>
        <p:spPr>
          <a:xfrm>
            <a:off x="4500286" y="4476807"/>
            <a:ext cx="2212897" cy="5161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mbria" panose="02040503050406030204" pitchFamily="18" charset="0"/>
                <a:ea typeface="Cambria" panose="02040503050406030204" pitchFamily="18" charset="0"/>
              </a:rPr>
              <a:t>Đây là nơi tạo ra các giá trị con của option đó</a:t>
            </a:r>
          </a:p>
        </p:txBody>
      </p:sp>
    </p:spTree>
    <p:extLst>
      <p:ext uri="{BB962C8B-B14F-4D97-AF65-F5344CB8AC3E}">
        <p14:creationId xmlns:p14="http://schemas.microsoft.com/office/powerpoint/2010/main" val="42862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10A41AC-D2C0-76CB-95EA-B0B802F6CAD7}"/>
              </a:ext>
            </a:extLst>
          </p:cNvPr>
          <p:cNvSpPr/>
          <p:nvPr/>
        </p:nvSpPr>
        <p:spPr>
          <a:xfrm>
            <a:off x="5093697" y="6508984"/>
            <a:ext cx="2357718" cy="340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mbria" panose="02040503050406030204" pitchFamily="18" charset="0"/>
                <a:ea typeface="Cambria" panose="02040503050406030204" pitchFamily="18" charset="0"/>
              </a:rPr>
              <a:t>VEHICLES</a:t>
            </a:r>
          </a:p>
        </p:txBody>
      </p:sp>
      <p:sp>
        <p:nvSpPr>
          <p:cNvPr id="55" name="TextBox 54">
            <a:extLst>
              <a:ext uri="{FF2B5EF4-FFF2-40B4-BE49-F238E27FC236}">
                <a16:creationId xmlns:a16="http://schemas.microsoft.com/office/drawing/2014/main" id="{263D64F8-CB50-4AA4-0C3A-C8B4F7692FA3}"/>
              </a:ext>
            </a:extLst>
          </p:cNvPr>
          <p:cNvSpPr txBox="1"/>
          <p:nvPr/>
        </p:nvSpPr>
        <p:spPr>
          <a:xfrm>
            <a:off x="322108" y="165300"/>
            <a:ext cx="4356847" cy="2492990"/>
          </a:xfrm>
          <a:prstGeom prst="rect">
            <a:avLst/>
          </a:prstGeom>
          <a:noFill/>
          <a:ln>
            <a:solidFill>
              <a:srgbClr val="FF0000"/>
            </a:solidFill>
          </a:ln>
        </p:spPr>
        <p:txBody>
          <a:bodyPr wrap="square" rtlCol="0">
            <a:spAutoFit/>
          </a:bodyPr>
          <a:lstStyle/>
          <a:p>
            <a:r>
              <a:rPr lang="en-US" sz="1200">
                <a:latin typeface="Cambria" panose="02040503050406030204" pitchFamily="18" charset="0"/>
                <a:ea typeface="Cambria" panose="02040503050406030204" pitchFamily="18" charset="0"/>
              </a:rPr>
              <a:t>DANH MỤC OPTION SẢN PHẨM</a:t>
            </a:r>
          </a:p>
          <a:p>
            <a:endParaRPr lang="en-US" sz="1200">
              <a:latin typeface="Cambria" panose="02040503050406030204" pitchFamily="18" charset="0"/>
              <a:ea typeface="Cambria" panose="02040503050406030204" pitchFamily="18" charset="0"/>
            </a:endParaRPr>
          </a:p>
          <a:p>
            <a:r>
              <a:rPr lang="en-US" sz="1200">
                <a:latin typeface="Cambria" panose="02040503050406030204" pitchFamily="18" charset="0"/>
                <a:ea typeface="Cambria" panose="02040503050406030204" pitchFamily="18" charset="0"/>
              </a:rPr>
              <a:t>Các phần này tổng hợp các sản phẩm có cùng “Danh mục cấp 2” với các option khác nhau.</a:t>
            </a:r>
          </a:p>
          <a:p>
            <a:endParaRPr lang="en-US" sz="1200">
              <a:latin typeface="Cambria" panose="02040503050406030204" pitchFamily="18" charset="0"/>
              <a:ea typeface="Cambria" panose="02040503050406030204" pitchFamily="18" charset="0"/>
            </a:endParaRPr>
          </a:p>
          <a:p>
            <a:r>
              <a:rPr lang="en-US" sz="1200">
                <a:latin typeface="Cambria" panose="02040503050406030204" pitchFamily="18" charset="0"/>
                <a:ea typeface="Cambria" panose="02040503050406030204" pitchFamily="18" charset="0"/>
              </a:rPr>
              <a:t>Có phần chỉnh sửa/delete =&gt; phần edit sẽ bằng cách chọn lại các trường có trong từng option.</a:t>
            </a:r>
          </a:p>
          <a:p>
            <a:endParaRPr lang="en-US" sz="1200">
              <a:latin typeface="Cambria" panose="02040503050406030204" pitchFamily="18" charset="0"/>
              <a:ea typeface="Cambria" panose="02040503050406030204" pitchFamily="18" charset="0"/>
            </a:endParaRPr>
          </a:p>
          <a:p>
            <a:r>
              <a:rPr lang="en-US" sz="1200">
                <a:latin typeface="Cambria" panose="02040503050406030204" pitchFamily="18" charset="0"/>
                <a:ea typeface="Cambria" panose="02040503050406030204" pitchFamily="18" charset="0"/>
              </a:rPr>
              <a:t>Mã sản phẩm hoặc tên sản phẩm ( 1 trong 2) nếu dài thì có thể show 1 phần và ẩn phần dài bằng dấu … </a:t>
            </a:r>
          </a:p>
          <a:p>
            <a:endParaRPr lang="en-US" sz="1200">
              <a:latin typeface="Cambria" panose="02040503050406030204" pitchFamily="18" charset="0"/>
              <a:ea typeface="Cambria" panose="02040503050406030204" pitchFamily="18" charset="0"/>
            </a:endParaRPr>
          </a:p>
          <a:p>
            <a:r>
              <a:rPr lang="en-US" sz="1200">
                <a:latin typeface="Cambria" panose="02040503050406030204" pitchFamily="18" charset="0"/>
                <a:ea typeface="Cambria" panose="02040503050406030204" pitchFamily="18" charset="0"/>
              </a:rPr>
              <a:t>Có phần ô tích chọn, với mục đích hiển thị hoặc không hiểu thị sản phẩm đó ngoài trang chính.</a:t>
            </a:r>
          </a:p>
        </p:txBody>
      </p:sp>
      <p:cxnSp>
        <p:nvCxnSpPr>
          <p:cNvPr id="57" name="Straight Arrow Connector 56">
            <a:extLst>
              <a:ext uri="{FF2B5EF4-FFF2-40B4-BE49-F238E27FC236}">
                <a16:creationId xmlns:a16="http://schemas.microsoft.com/office/drawing/2014/main" id="{05AC9E5B-4CAB-2497-77AA-FAF94EB52F0F}"/>
              </a:ext>
            </a:extLst>
          </p:cNvPr>
          <p:cNvCxnSpPr/>
          <p:nvPr/>
        </p:nvCxnSpPr>
        <p:spPr>
          <a:xfrm>
            <a:off x="4719584" y="645459"/>
            <a:ext cx="217567" cy="37469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45D7F92-A532-A3E8-3A3F-7188B082E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151" y="26558"/>
            <a:ext cx="7192096" cy="5455626"/>
          </a:xfrm>
          <a:prstGeom prst="rect">
            <a:avLst/>
          </a:prstGeom>
        </p:spPr>
      </p:pic>
      <p:cxnSp>
        <p:nvCxnSpPr>
          <p:cNvPr id="39" name="Straight Connector 38">
            <a:extLst>
              <a:ext uri="{FF2B5EF4-FFF2-40B4-BE49-F238E27FC236}">
                <a16:creationId xmlns:a16="http://schemas.microsoft.com/office/drawing/2014/main" id="{0ACC2027-E6D6-456F-4227-4ECE19F8D559}"/>
              </a:ext>
            </a:extLst>
          </p:cNvPr>
          <p:cNvCxnSpPr/>
          <p:nvPr/>
        </p:nvCxnSpPr>
        <p:spPr>
          <a:xfrm>
            <a:off x="5029200" y="4294094"/>
            <a:ext cx="6983506"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441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BE9506-385B-FDC8-0FBF-DD34034E0E8E}"/>
              </a:ext>
            </a:extLst>
          </p:cNvPr>
          <p:cNvSpPr/>
          <p:nvPr/>
        </p:nvSpPr>
        <p:spPr>
          <a:xfrm>
            <a:off x="5757085" y="125504"/>
            <a:ext cx="2357718" cy="340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mbria" panose="02040503050406030204" pitchFamily="18" charset="0"/>
                <a:ea typeface="Cambria" panose="02040503050406030204" pitchFamily="18" charset="0"/>
              </a:rPr>
              <a:t>VEHICLES</a:t>
            </a:r>
          </a:p>
        </p:txBody>
      </p:sp>
      <p:pic>
        <p:nvPicPr>
          <p:cNvPr id="5" name="Picture 4">
            <a:extLst>
              <a:ext uri="{FF2B5EF4-FFF2-40B4-BE49-F238E27FC236}">
                <a16:creationId xmlns:a16="http://schemas.microsoft.com/office/drawing/2014/main" id="{331A3B9B-86E0-281A-1A73-476CFF1341DE}"/>
              </a:ext>
            </a:extLst>
          </p:cNvPr>
          <p:cNvPicPr>
            <a:picLocks noChangeAspect="1"/>
          </p:cNvPicPr>
          <p:nvPr/>
        </p:nvPicPr>
        <p:blipFill rotWithShape="1">
          <a:blip r:embed="rId2"/>
          <a:srcRect t="32944" b="37727"/>
          <a:stretch/>
        </p:blipFill>
        <p:spPr>
          <a:xfrm>
            <a:off x="5837768" y="519952"/>
            <a:ext cx="5153744" cy="1891553"/>
          </a:xfrm>
          <a:prstGeom prst="rect">
            <a:avLst/>
          </a:prstGeom>
        </p:spPr>
      </p:pic>
      <p:pic>
        <p:nvPicPr>
          <p:cNvPr id="6" name="Picture 5">
            <a:extLst>
              <a:ext uri="{FF2B5EF4-FFF2-40B4-BE49-F238E27FC236}">
                <a16:creationId xmlns:a16="http://schemas.microsoft.com/office/drawing/2014/main" id="{0B0DA4E9-AC5A-27C4-2BB3-B4196ABBFA66}"/>
              </a:ext>
            </a:extLst>
          </p:cNvPr>
          <p:cNvPicPr>
            <a:picLocks noChangeAspect="1"/>
          </p:cNvPicPr>
          <p:nvPr/>
        </p:nvPicPr>
        <p:blipFill rotWithShape="1">
          <a:blip r:embed="rId2"/>
          <a:srcRect t="63663"/>
          <a:stretch/>
        </p:blipFill>
        <p:spPr>
          <a:xfrm>
            <a:off x="5837768" y="2257255"/>
            <a:ext cx="5153744" cy="2343489"/>
          </a:xfrm>
          <a:prstGeom prst="rect">
            <a:avLst/>
          </a:prstGeom>
        </p:spPr>
      </p:pic>
      <p:cxnSp>
        <p:nvCxnSpPr>
          <p:cNvPr id="7" name="Straight Connector 6">
            <a:extLst>
              <a:ext uri="{FF2B5EF4-FFF2-40B4-BE49-F238E27FC236}">
                <a16:creationId xmlns:a16="http://schemas.microsoft.com/office/drawing/2014/main" id="{DBD104BA-3186-E1B4-7782-899D588BEB73}"/>
              </a:ext>
            </a:extLst>
          </p:cNvPr>
          <p:cNvCxnSpPr>
            <a:cxnSpLocks/>
          </p:cNvCxnSpPr>
          <p:nvPr/>
        </p:nvCxnSpPr>
        <p:spPr>
          <a:xfrm>
            <a:off x="5837768" y="493057"/>
            <a:ext cx="515374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593F90-06E9-DB2A-79FC-06B395888E96}"/>
              </a:ext>
            </a:extLst>
          </p:cNvPr>
          <p:cNvCxnSpPr>
            <a:cxnSpLocks/>
          </p:cNvCxnSpPr>
          <p:nvPr/>
        </p:nvCxnSpPr>
        <p:spPr>
          <a:xfrm>
            <a:off x="5837768" y="4600744"/>
            <a:ext cx="515374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B613C79-F428-CCBA-9C2F-48E40CFFAE75}"/>
              </a:ext>
            </a:extLst>
          </p:cNvPr>
          <p:cNvSpPr txBox="1"/>
          <p:nvPr/>
        </p:nvSpPr>
        <p:spPr>
          <a:xfrm>
            <a:off x="322108" y="165300"/>
            <a:ext cx="4356847" cy="1015663"/>
          </a:xfrm>
          <a:prstGeom prst="rect">
            <a:avLst/>
          </a:prstGeom>
          <a:noFill/>
          <a:ln>
            <a:solidFill>
              <a:srgbClr val="FF0000"/>
            </a:solidFill>
          </a:ln>
        </p:spPr>
        <p:txBody>
          <a:bodyPr wrap="square" rtlCol="0">
            <a:spAutoFit/>
          </a:bodyPr>
          <a:lstStyle/>
          <a:p>
            <a:r>
              <a:rPr lang="en-US" sz="1200">
                <a:latin typeface="Cambria" panose="02040503050406030204" pitchFamily="18" charset="0"/>
                <a:ea typeface="Cambria" panose="02040503050406030204" pitchFamily="18" charset="0"/>
              </a:rPr>
              <a:t>THAY ĐỔI BỐ CỤC CÁC MỤC VEHICLES</a:t>
            </a:r>
          </a:p>
          <a:p>
            <a:endParaRPr lang="en-US" sz="1200">
              <a:latin typeface="Cambria" panose="02040503050406030204" pitchFamily="18" charset="0"/>
              <a:ea typeface="Cambria" panose="02040503050406030204" pitchFamily="18" charset="0"/>
            </a:endParaRPr>
          </a:p>
          <a:p>
            <a:r>
              <a:rPr lang="en-US" sz="1200">
                <a:latin typeface="Cambria" panose="02040503050406030204" pitchFamily="18" charset="0"/>
                <a:ea typeface="Cambria" panose="02040503050406030204" pitchFamily="18" charset="0"/>
              </a:rPr>
              <a:t>Group các phần này làm thành 1 – giữ nguyên chức năng, thứ tự.</a:t>
            </a:r>
          </a:p>
          <a:p>
            <a:endParaRPr lang="en-US" sz="1200">
              <a:latin typeface="Cambria" panose="02040503050406030204" pitchFamily="18" charset="0"/>
              <a:ea typeface="Cambria" panose="02040503050406030204" pitchFamily="18" charset="0"/>
            </a:endParaRPr>
          </a:p>
          <a:p>
            <a:r>
              <a:rPr lang="en-US" sz="1200">
                <a:latin typeface="Cambria" panose="02040503050406030204" pitchFamily="18" charset="0"/>
                <a:ea typeface="Cambria" panose="02040503050406030204" pitchFamily="18" charset="0"/>
              </a:rPr>
              <a:t>Vị trí của bố cục này sẽ nằm dưới “</a:t>
            </a:r>
          </a:p>
        </p:txBody>
      </p:sp>
      <p:sp>
        <p:nvSpPr>
          <p:cNvPr id="13" name="Rectangle 12">
            <a:extLst>
              <a:ext uri="{FF2B5EF4-FFF2-40B4-BE49-F238E27FC236}">
                <a16:creationId xmlns:a16="http://schemas.microsoft.com/office/drawing/2014/main" id="{86786AC1-0BD7-4A64-4A58-9EF3274F78E2}"/>
              </a:ext>
            </a:extLst>
          </p:cNvPr>
          <p:cNvSpPr/>
          <p:nvPr/>
        </p:nvSpPr>
        <p:spPr>
          <a:xfrm>
            <a:off x="2698375" y="840304"/>
            <a:ext cx="1676401" cy="340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u="sng">
                <a:solidFill>
                  <a:srgbClr val="FF0000"/>
                </a:solidFill>
                <a:latin typeface="Cambria" panose="02040503050406030204" pitchFamily="18" charset="0"/>
                <a:ea typeface="Cambria" panose="02040503050406030204" pitchFamily="18" charset="0"/>
              </a:rPr>
              <a:t>DANH SÁCH SẢN PHẨM</a:t>
            </a:r>
          </a:p>
        </p:txBody>
      </p:sp>
    </p:spTree>
    <p:extLst>
      <p:ext uri="{BB962C8B-B14F-4D97-AF65-F5344CB8AC3E}">
        <p14:creationId xmlns:p14="http://schemas.microsoft.com/office/powerpoint/2010/main" val="563098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2C1434-E119-1176-4E10-ED310DE755A6}"/>
              </a:ext>
            </a:extLst>
          </p:cNvPr>
          <p:cNvSpPr txBox="1"/>
          <p:nvPr/>
        </p:nvSpPr>
        <p:spPr>
          <a:xfrm>
            <a:off x="0" y="0"/>
            <a:ext cx="11080376" cy="400110"/>
          </a:xfrm>
          <a:prstGeom prst="rect">
            <a:avLst/>
          </a:prstGeom>
          <a:noFill/>
          <a:ln>
            <a:solidFill>
              <a:srgbClr val="FF0000"/>
            </a:solidFill>
          </a:ln>
        </p:spPr>
        <p:txBody>
          <a:bodyPr wrap="square" rtlCol="0">
            <a:spAutoFit/>
          </a:bodyPr>
          <a:lstStyle/>
          <a:p>
            <a:r>
              <a:rPr lang="en-US" sz="2000">
                <a:solidFill>
                  <a:srgbClr val="FF0000"/>
                </a:solidFill>
                <a:latin typeface="Cambria" panose="02040503050406030204" pitchFamily="18" charset="0"/>
                <a:ea typeface="Cambria" panose="02040503050406030204" pitchFamily="18" charset="0"/>
              </a:rPr>
              <a:t>2.  TỔNG HỢP CÁC YÊU CẦU KHÁC CHO WEBSITE</a:t>
            </a:r>
          </a:p>
        </p:txBody>
      </p:sp>
      <p:pic>
        <p:nvPicPr>
          <p:cNvPr id="6" name="Picture 5">
            <a:extLst>
              <a:ext uri="{FF2B5EF4-FFF2-40B4-BE49-F238E27FC236}">
                <a16:creationId xmlns:a16="http://schemas.microsoft.com/office/drawing/2014/main" id="{901F398A-671E-E0A9-B39E-BA5FC3A35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64" y="833542"/>
            <a:ext cx="9699812" cy="5190915"/>
          </a:xfrm>
          <a:prstGeom prst="rect">
            <a:avLst/>
          </a:prstGeom>
        </p:spPr>
      </p:pic>
      <p:sp>
        <p:nvSpPr>
          <p:cNvPr id="7" name="TextBox 6">
            <a:extLst>
              <a:ext uri="{FF2B5EF4-FFF2-40B4-BE49-F238E27FC236}">
                <a16:creationId xmlns:a16="http://schemas.microsoft.com/office/drawing/2014/main" id="{9E4D767E-52CF-B7B5-199C-6ADC029730D1}"/>
              </a:ext>
            </a:extLst>
          </p:cNvPr>
          <p:cNvSpPr txBox="1"/>
          <p:nvPr/>
        </p:nvSpPr>
        <p:spPr>
          <a:xfrm>
            <a:off x="923364" y="6167717"/>
            <a:ext cx="3249929" cy="369332"/>
          </a:xfrm>
          <a:prstGeom prst="rect">
            <a:avLst/>
          </a:prstGeom>
          <a:noFill/>
        </p:spPr>
        <p:txBody>
          <a:bodyPr wrap="none" rtlCol="0">
            <a:spAutoFit/>
          </a:bodyPr>
          <a:lstStyle/>
          <a:p>
            <a:r>
              <a:rPr lang="en-US"/>
              <a:t>1. Sắp xếp theo thứ tự sản phẩm</a:t>
            </a:r>
          </a:p>
        </p:txBody>
      </p:sp>
    </p:spTree>
    <p:extLst>
      <p:ext uri="{BB962C8B-B14F-4D97-AF65-F5344CB8AC3E}">
        <p14:creationId xmlns:p14="http://schemas.microsoft.com/office/powerpoint/2010/main" val="4264503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2063</TotalTime>
  <Words>1458</Words>
  <Application>Microsoft Office PowerPoint</Application>
  <PresentationFormat>Widescreen</PresentationFormat>
  <Paragraphs>192</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vt:lpstr>
      <vt:lpstr>Mulish</vt:lpstr>
      <vt:lpstr>Wingdings</vt:lpstr>
      <vt:lpstr>Office Theme</vt:lpstr>
      <vt:lpstr>1. YÊU CẦU VẤN ĐỀ OPTION CÁC SẢN PHẨM CÙNG MÃ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tram.pham@bbracing.vn</dc:creator>
  <cp:lastModifiedBy>tram.pham@bbracing.vn</cp:lastModifiedBy>
  <cp:revision>20</cp:revision>
  <dcterms:created xsi:type="dcterms:W3CDTF">2024-06-04T01:49:18Z</dcterms:created>
  <dcterms:modified xsi:type="dcterms:W3CDTF">2024-07-05T07:09:04Z</dcterms:modified>
</cp:coreProperties>
</file>